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47"/>
  </p:notesMasterIdLst>
  <p:sldIdLst>
    <p:sldId id="256" r:id="rId2"/>
    <p:sldId id="282" r:id="rId3"/>
    <p:sldId id="306" r:id="rId4"/>
    <p:sldId id="257" r:id="rId5"/>
    <p:sldId id="258" r:id="rId6"/>
    <p:sldId id="259" r:id="rId7"/>
    <p:sldId id="260" r:id="rId8"/>
    <p:sldId id="307" r:id="rId9"/>
    <p:sldId id="308" r:id="rId10"/>
    <p:sldId id="283" r:id="rId11"/>
    <p:sldId id="261" r:id="rId12"/>
    <p:sldId id="262" r:id="rId13"/>
    <p:sldId id="263" r:id="rId14"/>
    <p:sldId id="305" r:id="rId15"/>
    <p:sldId id="264" r:id="rId16"/>
    <p:sldId id="271" r:id="rId17"/>
    <p:sldId id="272" r:id="rId18"/>
    <p:sldId id="266" r:id="rId19"/>
    <p:sldId id="313" r:id="rId20"/>
    <p:sldId id="265" r:id="rId21"/>
    <p:sldId id="267" r:id="rId22"/>
    <p:sldId id="270" r:id="rId23"/>
    <p:sldId id="301" r:id="rId24"/>
    <p:sldId id="273" r:id="rId25"/>
    <p:sldId id="277" r:id="rId26"/>
    <p:sldId id="268" r:id="rId27"/>
    <p:sldId id="269" r:id="rId28"/>
    <p:sldId id="317" r:id="rId29"/>
    <p:sldId id="274" r:id="rId30"/>
    <p:sldId id="322" r:id="rId31"/>
    <p:sldId id="323" r:id="rId32"/>
    <p:sldId id="302" r:id="rId33"/>
    <p:sldId id="319" r:id="rId34"/>
    <p:sldId id="316" r:id="rId35"/>
    <p:sldId id="318" r:id="rId36"/>
    <p:sldId id="315" r:id="rId37"/>
    <p:sldId id="320" r:id="rId38"/>
    <p:sldId id="321" r:id="rId39"/>
    <p:sldId id="309" r:id="rId40"/>
    <p:sldId id="310" r:id="rId41"/>
    <p:sldId id="276" r:id="rId42"/>
    <p:sldId id="303" r:id="rId43"/>
    <p:sldId id="278" r:id="rId44"/>
    <p:sldId id="27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1"/>
    <p:restoredTop sz="74808"/>
  </p:normalViewPr>
  <p:slideViewPr>
    <p:cSldViewPr snapToGrid="0" snapToObjects="1">
      <p:cViewPr>
        <p:scale>
          <a:sx n="106" d="100"/>
          <a:sy n="106"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DA634-CD60-46EB-A82F-412FFFA456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C21741-216A-4C80-812E-018FC47829F1}">
      <dgm:prSet/>
      <dgm:spPr/>
      <dgm:t>
        <a:bodyPr/>
        <a:lstStyle/>
        <a:p>
          <a:r>
            <a:rPr lang="en-US"/>
            <a:t>Future experiments to investigate MOR receptors more?</a:t>
          </a:r>
        </a:p>
      </dgm:t>
    </dgm:pt>
    <dgm:pt modelId="{B1103ACC-3E03-42B1-B9E7-3E56159A1C4B}" type="parTrans" cxnId="{70608469-D5DF-4450-8355-711BF28DF7AD}">
      <dgm:prSet/>
      <dgm:spPr/>
      <dgm:t>
        <a:bodyPr/>
        <a:lstStyle/>
        <a:p>
          <a:endParaRPr lang="en-US"/>
        </a:p>
      </dgm:t>
    </dgm:pt>
    <dgm:pt modelId="{C5FA511C-89A4-4076-8F07-AE1F37085B37}" type="sibTrans" cxnId="{70608469-D5DF-4450-8355-711BF28DF7AD}">
      <dgm:prSet/>
      <dgm:spPr/>
      <dgm:t>
        <a:bodyPr/>
        <a:lstStyle/>
        <a:p>
          <a:endParaRPr lang="en-US"/>
        </a:p>
      </dgm:t>
    </dgm:pt>
    <dgm:pt modelId="{18544B22-279E-46EE-9204-57C497736860}">
      <dgm:prSet/>
      <dgm:spPr/>
      <dgm:t>
        <a:bodyPr/>
        <a:lstStyle/>
        <a:p>
          <a:r>
            <a:rPr lang="en-US"/>
            <a:t>Knowing more?</a:t>
          </a:r>
        </a:p>
      </dgm:t>
    </dgm:pt>
    <dgm:pt modelId="{93F26630-B3FC-4556-B54B-6E989AC18B08}" type="parTrans" cxnId="{6888F935-89E6-4BB8-B967-AD2D8A60F2D6}">
      <dgm:prSet/>
      <dgm:spPr/>
      <dgm:t>
        <a:bodyPr/>
        <a:lstStyle/>
        <a:p>
          <a:endParaRPr lang="en-US"/>
        </a:p>
      </dgm:t>
    </dgm:pt>
    <dgm:pt modelId="{1C96657B-7E5A-4B74-A76A-9D1B052F4D1D}" type="sibTrans" cxnId="{6888F935-89E6-4BB8-B967-AD2D8A60F2D6}">
      <dgm:prSet/>
      <dgm:spPr/>
      <dgm:t>
        <a:bodyPr/>
        <a:lstStyle/>
        <a:p>
          <a:endParaRPr lang="en-US"/>
        </a:p>
      </dgm:t>
    </dgm:pt>
    <dgm:pt modelId="{B8462243-90F6-4A6D-8D26-A57F0EF4FCF7}">
      <dgm:prSet/>
      <dgm:spPr/>
      <dgm:t>
        <a:bodyPr/>
        <a:lstStyle/>
        <a:p>
          <a:r>
            <a:rPr lang="en-US"/>
            <a:t>Addition impact</a:t>
          </a:r>
        </a:p>
      </dgm:t>
    </dgm:pt>
    <dgm:pt modelId="{0C428809-E0BA-47E8-A06F-96570CA89FB5}" type="parTrans" cxnId="{90CE0322-3AD8-44E9-9D98-7C6A3B43F8A1}">
      <dgm:prSet/>
      <dgm:spPr/>
      <dgm:t>
        <a:bodyPr/>
        <a:lstStyle/>
        <a:p>
          <a:endParaRPr lang="en-US"/>
        </a:p>
      </dgm:t>
    </dgm:pt>
    <dgm:pt modelId="{558D77A9-07BC-4DD6-A654-5B2E55399085}" type="sibTrans" cxnId="{90CE0322-3AD8-44E9-9D98-7C6A3B43F8A1}">
      <dgm:prSet/>
      <dgm:spPr/>
      <dgm:t>
        <a:bodyPr/>
        <a:lstStyle/>
        <a:p>
          <a:endParaRPr lang="en-US"/>
        </a:p>
      </dgm:t>
    </dgm:pt>
    <dgm:pt modelId="{6DE857D2-D203-4FFB-ACA4-391A6190A7D7}" type="pres">
      <dgm:prSet presAssocID="{389DA634-CD60-46EB-A82F-412FFFA45673}" presName="root" presStyleCnt="0">
        <dgm:presLayoutVars>
          <dgm:dir/>
          <dgm:resizeHandles val="exact"/>
        </dgm:presLayoutVars>
      </dgm:prSet>
      <dgm:spPr/>
    </dgm:pt>
    <dgm:pt modelId="{0D2D16BC-EB30-46F3-AA35-605663EDD2CF}" type="pres">
      <dgm:prSet presAssocID="{F8C21741-216A-4C80-812E-018FC47829F1}" presName="compNode" presStyleCnt="0"/>
      <dgm:spPr/>
    </dgm:pt>
    <dgm:pt modelId="{65633E87-6BFA-4238-85D3-7D07093A74E2}" type="pres">
      <dgm:prSet presAssocID="{F8C21741-216A-4C80-812E-018FC47829F1}" presName="bgRect" presStyleLbl="bgShp" presStyleIdx="0" presStyleCnt="3"/>
      <dgm:spPr/>
    </dgm:pt>
    <dgm:pt modelId="{83A8ED5B-56C9-479C-8961-6211E99117DA}" type="pres">
      <dgm:prSet presAssocID="{F8C21741-216A-4C80-812E-018FC47829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t"/>
        </a:ext>
      </dgm:extLst>
    </dgm:pt>
    <dgm:pt modelId="{CD1123A7-341C-4857-8623-BE7632F72694}" type="pres">
      <dgm:prSet presAssocID="{F8C21741-216A-4C80-812E-018FC47829F1}" presName="spaceRect" presStyleCnt="0"/>
      <dgm:spPr/>
    </dgm:pt>
    <dgm:pt modelId="{F1F31A98-2670-42F8-88B5-9901378B128D}" type="pres">
      <dgm:prSet presAssocID="{F8C21741-216A-4C80-812E-018FC47829F1}" presName="parTx" presStyleLbl="revTx" presStyleIdx="0" presStyleCnt="3">
        <dgm:presLayoutVars>
          <dgm:chMax val="0"/>
          <dgm:chPref val="0"/>
        </dgm:presLayoutVars>
      </dgm:prSet>
      <dgm:spPr/>
    </dgm:pt>
    <dgm:pt modelId="{FE32E989-41AD-45DF-896D-1115B263A61F}" type="pres">
      <dgm:prSet presAssocID="{C5FA511C-89A4-4076-8F07-AE1F37085B37}" presName="sibTrans" presStyleCnt="0"/>
      <dgm:spPr/>
    </dgm:pt>
    <dgm:pt modelId="{2F8742AF-A877-461B-B92C-04F7D76E78F2}" type="pres">
      <dgm:prSet presAssocID="{18544B22-279E-46EE-9204-57C497736860}" presName="compNode" presStyleCnt="0"/>
      <dgm:spPr/>
    </dgm:pt>
    <dgm:pt modelId="{2CC03BB0-D894-48B9-A98D-92DB8383EB30}" type="pres">
      <dgm:prSet presAssocID="{18544B22-279E-46EE-9204-57C497736860}" presName="bgRect" presStyleLbl="bgShp" presStyleIdx="1" presStyleCnt="3"/>
      <dgm:spPr/>
    </dgm:pt>
    <dgm:pt modelId="{8688E4D5-14DA-43CA-9883-45935E0399AE}" type="pres">
      <dgm:prSet presAssocID="{18544B22-279E-46EE-9204-57C4977368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E575E91D-6B46-4678-8A37-7E62DB2D2C63}" type="pres">
      <dgm:prSet presAssocID="{18544B22-279E-46EE-9204-57C497736860}" presName="spaceRect" presStyleCnt="0"/>
      <dgm:spPr/>
    </dgm:pt>
    <dgm:pt modelId="{E9439ABD-17E2-4DE4-A5A7-D1E3EB38480A}" type="pres">
      <dgm:prSet presAssocID="{18544B22-279E-46EE-9204-57C497736860}" presName="parTx" presStyleLbl="revTx" presStyleIdx="1" presStyleCnt="3">
        <dgm:presLayoutVars>
          <dgm:chMax val="0"/>
          <dgm:chPref val="0"/>
        </dgm:presLayoutVars>
      </dgm:prSet>
      <dgm:spPr/>
    </dgm:pt>
    <dgm:pt modelId="{F3A58EA3-DFE6-4532-9030-7EF1AD7034B5}" type="pres">
      <dgm:prSet presAssocID="{1C96657B-7E5A-4B74-A76A-9D1B052F4D1D}" presName="sibTrans" presStyleCnt="0"/>
      <dgm:spPr/>
    </dgm:pt>
    <dgm:pt modelId="{F722A8D9-CB95-46F0-97F2-1915A4EE6D65}" type="pres">
      <dgm:prSet presAssocID="{B8462243-90F6-4A6D-8D26-A57F0EF4FCF7}" presName="compNode" presStyleCnt="0"/>
      <dgm:spPr/>
    </dgm:pt>
    <dgm:pt modelId="{A4696A1E-5213-4A7B-802D-6306093E1B16}" type="pres">
      <dgm:prSet presAssocID="{B8462243-90F6-4A6D-8D26-A57F0EF4FCF7}" presName="bgRect" presStyleLbl="bgShp" presStyleIdx="2" presStyleCnt="3"/>
      <dgm:spPr/>
    </dgm:pt>
    <dgm:pt modelId="{C1A06458-C7E6-4DC9-B534-75E08050AEA6}" type="pres">
      <dgm:prSet presAssocID="{B8462243-90F6-4A6D-8D26-A57F0EF4FC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D655E01-AA4B-4F63-B507-4F5573FB7804}" type="pres">
      <dgm:prSet presAssocID="{B8462243-90F6-4A6D-8D26-A57F0EF4FCF7}" presName="spaceRect" presStyleCnt="0"/>
      <dgm:spPr/>
    </dgm:pt>
    <dgm:pt modelId="{0983780F-8406-4FF6-816E-B76F1FAD7782}" type="pres">
      <dgm:prSet presAssocID="{B8462243-90F6-4A6D-8D26-A57F0EF4FCF7}" presName="parTx" presStyleLbl="revTx" presStyleIdx="2" presStyleCnt="3">
        <dgm:presLayoutVars>
          <dgm:chMax val="0"/>
          <dgm:chPref val="0"/>
        </dgm:presLayoutVars>
      </dgm:prSet>
      <dgm:spPr/>
    </dgm:pt>
  </dgm:ptLst>
  <dgm:cxnLst>
    <dgm:cxn modelId="{90CE0322-3AD8-44E9-9D98-7C6A3B43F8A1}" srcId="{389DA634-CD60-46EB-A82F-412FFFA45673}" destId="{B8462243-90F6-4A6D-8D26-A57F0EF4FCF7}" srcOrd="2" destOrd="0" parTransId="{0C428809-E0BA-47E8-A06F-96570CA89FB5}" sibTransId="{558D77A9-07BC-4DD6-A654-5B2E55399085}"/>
    <dgm:cxn modelId="{6888F935-89E6-4BB8-B967-AD2D8A60F2D6}" srcId="{389DA634-CD60-46EB-A82F-412FFFA45673}" destId="{18544B22-279E-46EE-9204-57C497736860}" srcOrd="1" destOrd="0" parTransId="{93F26630-B3FC-4556-B54B-6E989AC18B08}" sibTransId="{1C96657B-7E5A-4B74-A76A-9D1B052F4D1D}"/>
    <dgm:cxn modelId="{FD26E938-1976-48EA-B860-34E3FF779EE9}" type="presOf" srcId="{B8462243-90F6-4A6D-8D26-A57F0EF4FCF7}" destId="{0983780F-8406-4FF6-816E-B76F1FAD7782}" srcOrd="0" destOrd="0" presId="urn:microsoft.com/office/officeart/2018/2/layout/IconVerticalSolidList"/>
    <dgm:cxn modelId="{E36DDD44-3584-4F47-B044-29B3AF79D891}" type="presOf" srcId="{F8C21741-216A-4C80-812E-018FC47829F1}" destId="{F1F31A98-2670-42F8-88B5-9901378B128D}" srcOrd="0" destOrd="0" presId="urn:microsoft.com/office/officeart/2018/2/layout/IconVerticalSolidList"/>
    <dgm:cxn modelId="{BB991048-16EE-451D-A9C8-7B4EB034E2C0}" type="presOf" srcId="{18544B22-279E-46EE-9204-57C497736860}" destId="{E9439ABD-17E2-4DE4-A5A7-D1E3EB38480A}" srcOrd="0" destOrd="0" presId="urn:microsoft.com/office/officeart/2018/2/layout/IconVerticalSolidList"/>
    <dgm:cxn modelId="{70608469-D5DF-4450-8355-711BF28DF7AD}" srcId="{389DA634-CD60-46EB-A82F-412FFFA45673}" destId="{F8C21741-216A-4C80-812E-018FC47829F1}" srcOrd="0" destOrd="0" parTransId="{B1103ACC-3E03-42B1-B9E7-3E56159A1C4B}" sibTransId="{C5FA511C-89A4-4076-8F07-AE1F37085B37}"/>
    <dgm:cxn modelId="{B07761CD-1622-4F76-992D-78E8F9801C72}" type="presOf" srcId="{389DA634-CD60-46EB-A82F-412FFFA45673}" destId="{6DE857D2-D203-4FFB-ACA4-391A6190A7D7}" srcOrd="0" destOrd="0" presId="urn:microsoft.com/office/officeart/2018/2/layout/IconVerticalSolidList"/>
    <dgm:cxn modelId="{3DF90EDF-8012-4CFD-A0AF-2E9ABD9ED913}" type="presParOf" srcId="{6DE857D2-D203-4FFB-ACA4-391A6190A7D7}" destId="{0D2D16BC-EB30-46F3-AA35-605663EDD2CF}" srcOrd="0" destOrd="0" presId="urn:microsoft.com/office/officeart/2018/2/layout/IconVerticalSolidList"/>
    <dgm:cxn modelId="{FF897C76-39EF-409E-AA3D-DE0014ECB4AB}" type="presParOf" srcId="{0D2D16BC-EB30-46F3-AA35-605663EDD2CF}" destId="{65633E87-6BFA-4238-85D3-7D07093A74E2}" srcOrd="0" destOrd="0" presId="urn:microsoft.com/office/officeart/2018/2/layout/IconVerticalSolidList"/>
    <dgm:cxn modelId="{8AE51DA2-A785-40CA-AF90-4141AB322D9A}" type="presParOf" srcId="{0D2D16BC-EB30-46F3-AA35-605663EDD2CF}" destId="{83A8ED5B-56C9-479C-8961-6211E99117DA}" srcOrd="1" destOrd="0" presId="urn:microsoft.com/office/officeart/2018/2/layout/IconVerticalSolidList"/>
    <dgm:cxn modelId="{A556769B-8D75-46CC-B5B6-5BEC5D976053}" type="presParOf" srcId="{0D2D16BC-EB30-46F3-AA35-605663EDD2CF}" destId="{CD1123A7-341C-4857-8623-BE7632F72694}" srcOrd="2" destOrd="0" presId="urn:microsoft.com/office/officeart/2018/2/layout/IconVerticalSolidList"/>
    <dgm:cxn modelId="{6EB4F3D6-05EB-4B80-A908-2697F5AB2157}" type="presParOf" srcId="{0D2D16BC-EB30-46F3-AA35-605663EDD2CF}" destId="{F1F31A98-2670-42F8-88B5-9901378B128D}" srcOrd="3" destOrd="0" presId="urn:microsoft.com/office/officeart/2018/2/layout/IconVerticalSolidList"/>
    <dgm:cxn modelId="{AF37E060-E004-47E6-8739-4721219709C5}" type="presParOf" srcId="{6DE857D2-D203-4FFB-ACA4-391A6190A7D7}" destId="{FE32E989-41AD-45DF-896D-1115B263A61F}" srcOrd="1" destOrd="0" presId="urn:microsoft.com/office/officeart/2018/2/layout/IconVerticalSolidList"/>
    <dgm:cxn modelId="{19BDE5AA-90D3-496F-B68E-D766AA5D30E0}" type="presParOf" srcId="{6DE857D2-D203-4FFB-ACA4-391A6190A7D7}" destId="{2F8742AF-A877-461B-B92C-04F7D76E78F2}" srcOrd="2" destOrd="0" presId="urn:microsoft.com/office/officeart/2018/2/layout/IconVerticalSolidList"/>
    <dgm:cxn modelId="{D77EE370-02B4-40AC-8BB4-0C0C9DC9FEBE}" type="presParOf" srcId="{2F8742AF-A877-461B-B92C-04F7D76E78F2}" destId="{2CC03BB0-D894-48B9-A98D-92DB8383EB30}" srcOrd="0" destOrd="0" presId="urn:microsoft.com/office/officeart/2018/2/layout/IconVerticalSolidList"/>
    <dgm:cxn modelId="{93B55528-EBAE-4090-83CD-C986FF079E2E}" type="presParOf" srcId="{2F8742AF-A877-461B-B92C-04F7D76E78F2}" destId="{8688E4D5-14DA-43CA-9883-45935E0399AE}" srcOrd="1" destOrd="0" presId="urn:microsoft.com/office/officeart/2018/2/layout/IconVerticalSolidList"/>
    <dgm:cxn modelId="{400FCB88-FDDF-4144-98EF-7F96F8F4C4A3}" type="presParOf" srcId="{2F8742AF-A877-461B-B92C-04F7D76E78F2}" destId="{E575E91D-6B46-4678-8A37-7E62DB2D2C63}" srcOrd="2" destOrd="0" presId="urn:microsoft.com/office/officeart/2018/2/layout/IconVerticalSolidList"/>
    <dgm:cxn modelId="{11EA978B-D279-46F8-B728-16C97C0238F8}" type="presParOf" srcId="{2F8742AF-A877-461B-B92C-04F7D76E78F2}" destId="{E9439ABD-17E2-4DE4-A5A7-D1E3EB38480A}" srcOrd="3" destOrd="0" presId="urn:microsoft.com/office/officeart/2018/2/layout/IconVerticalSolidList"/>
    <dgm:cxn modelId="{C9E1BB5C-2DAD-4C02-975C-27B60CD71720}" type="presParOf" srcId="{6DE857D2-D203-4FFB-ACA4-391A6190A7D7}" destId="{F3A58EA3-DFE6-4532-9030-7EF1AD7034B5}" srcOrd="3" destOrd="0" presId="urn:microsoft.com/office/officeart/2018/2/layout/IconVerticalSolidList"/>
    <dgm:cxn modelId="{A787E0DF-D805-43BB-A23F-87E89092F85A}" type="presParOf" srcId="{6DE857D2-D203-4FFB-ACA4-391A6190A7D7}" destId="{F722A8D9-CB95-46F0-97F2-1915A4EE6D65}" srcOrd="4" destOrd="0" presId="urn:microsoft.com/office/officeart/2018/2/layout/IconVerticalSolidList"/>
    <dgm:cxn modelId="{E919BD47-4665-45CA-AE06-210BB50CA1EB}" type="presParOf" srcId="{F722A8D9-CB95-46F0-97F2-1915A4EE6D65}" destId="{A4696A1E-5213-4A7B-802D-6306093E1B16}" srcOrd="0" destOrd="0" presId="urn:microsoft.com/office/officeart/2018/2/layout/IconVerticalSolidList"/>
    <dgm:cxn modelId="{87D83B3F-729A-40D1-99CD-5BFB170F9561}" type="presParOf" srcId="{F722A8D9-CB95-46F0-97F2-1915A4EE6D65}" destId="{C1A06458-C7E6-4DC9-B534-75E08050AEA6}" srcOrd="1" destOrd="0" presId="urn:microsoft.com/office/officeart/2018/2/layout/IconVerticalSolidList"/>
    <dgm:cxn modelId="{8CD66418-479C-4385-A503-6B33EFFD635F}" type="presParOf" srcId="{F722A8D9-CB95-46F0-97F2-1915A4EE6D65}" destId="{FD655E01-AA4B-4F63-B507-4F5573FB7804}" srcOrd="2" destOrd="0" presId="urn:microsoft.com/office/officeart/2018/2/layout/IconVerticalSolidList"/>
    <dgm:cxn modelId="{D638D709-8A34-4DD9-BCB9-AC2F6A48A30B}" type="presParOf" srcId="{F722A8D9-CB95-46F0-97F2-1915A4EE6D65}" destId="{0983780F-8406-4FF6-816E-B76F1FAD778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33E87-6BFA-4238-85D3-7D07093A74E2}">
      <dsp:nvSpPr>
        <dsp:cNvPr id="0" name=""/>
        <dsp:cNvSpPr/>
      </dsp:nvSpPr>
      <dsp:spPr>
        <a:xfrm>
          <a:off x="0" y="553"/>
          <a:ext cx="6525661" cy="12944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8ED5B-56C9-479C-8961-6211E99117DA}">
      <dsp:nvSpPr>
        <dsp:cNvPr id="0" name=""/>
        <dsp:cNvSpPr/>
      </dsp:nvSpPr>
      <dsp:spPr>
        <a:xfrm>
          <a:off x="391581" y="291812"/>
          <a:ext cx="711966" cy="711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F31A98-2670-42F8-88B5-9901378B128D}">
      <dsp:nvSpPr>
        <dsp:cNvPr id="0" name=""/>
        <dsp:cNvSpPr/>
      </dsp:nvSpPr>
      <dsp:spPr>
        <a:xfrm>
          <a:off x="1495130" y="553"/>
          <a:ext cx="5030530" cy="129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00" tIns="137000" rIns="137000" bIns="137000" numCol="1" spcCol="1270" anchor="ctr" anchorCtr="0">
          <a:noAutofit/>
        </a:bodyPr>
        <a:lstStyle/>
        <a:p>
          <a:pPr marL="0" lvl="0" indent="0" algn="l" defTabSz="1066800">
            <a:lnSpc>
              <a:spcPct val="90000"/>
            </a:lnSpc>
            <a:spcBef>
              <a:spcPct val="0"/>
            </a:spcBef>
            <a:spcAft>
              <a:spcPct val="35000"/>
            </a:spcAft>
            <a:buNone/>
          </a:pPr>
          <a:r>
            <a:rPr lang="en-US" sz="2400" kern="1200"/>
            <a:t>Future experiments to investigate MOR receptors more?</a:t>
          </a:r>
        </a:p>
      </dsp:txBody>
      <dsp:txXfrm>
        <a:off x="1495130" y="553"/>
        <a:ext cx="5030530" cy="1294485"/>
      </dsp:txXfrm>
    </dsp:sp>
    <dsp:sp modelId="{2CC03BB0-D894-48B9-A98D-92DB8383EB30}">
      <dsp:nvSpPr>
        <dsp:cNvPr id="0" name=""/>
        <dsp:cNvSpPr/>
      </dsp:nvSpPr>
      <dsp:spPr>
        <a:xfrm>
          <a:off x="0" y="1618659"/>
          <a:ext cx="6525661" cy="12944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8E4D5-14DA-43CA-9883-45935E0399AE}">
      <dsp:nvSpPr>
        <dsp:cNvPr id="0" name=""/>
        <dsp:cNvSpPr/>
      </dsp:nvSpPr>
      <dsp:spPr>
        <a:xfrm>
          <a:off x="391581" y="1909919"/>
          <a:ext cx="711966" cy="711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39ABD-17E2-4DE4-A5A7-D1E3EB38480A}">
      <dsp:nvSpPr>
        <dsp:cNvPr id="0" name=""/>
        <dsp:cNvSpPr/>
      </dsp:nvSpPr>
      <dsp:spPr>
        <a:xfrm>
          <a:off x="1495130" y="1618659"/>
          <a:ext cx="5030530" cy="129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00" tIns="137000" rIns="137000" bIns="137000" numCol="1" spcCol="1270" anchor="ctr" anchorCtr="0">
          <a:noAutofit/>
        </a:bodyPr>
        <a:lstStyle/>
        <a:p>
          <a:pPr marL="0" lvl="0" indent="0" algn="l" defTabSz="1066800">
            <a:lnSpc>
              <a:spcPct val="90000"/>
            </a:lnSpc>
            <a:spcBef>
              <a:spcPct val="0"/>
            </a:spcBef>
            <a:spcAft>
              <a:spcPct val="35000"/>
            </a:spcAft>
            <a:buNone/>
          </a:pPr>
          <a:r>
            <a:rPr lang="en-US" sz="2400" kern="1200"/>
            <a:t>Knowing more?</a:t>
          </a:r>
        </a:p>
      </dsp:txBody>
      <dsp:txXfrm>
        <a:off x="1495130" y="1618659"/>
        <a:ext cx="5030530" cy="1294485"/>
      </dsp:txXfrm>
    </dsp:sp>
    <dsp:sp modelId="{A4696A1E-5213-4A7B-802D-6306093E1B16}">
      <dsp:nvSpPr>
        <dsp:cNvPr id="0" name=""/>
        <dsp:cNvSpPr/>
      </dsp:nvSpPr>
      <dsp:spPr>
        <a:xfrm>
          <a:off x="0" y="3236766"/>
          <a:ext cx="6525661" cy="12944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06458-C7E6-4DC9-B534-75E08050AEA6}">
      <dsp:nvSpPr>
        <dsp:cNvPr id="0" name=""/>
        <dsp:cNvSpPr/>
      </dsp:nvSpPr>
      <dsp:spPr>
        <a:xfrm>
          <a:off x="391581" y="3528025"/>
          <a:ext cx="711966" cy="711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83780F-8406-4FF6-816E-B76F1FAD7782}">
      <dsp:nvSpPr>
        <dsp:cNvPr id="0" name=""/>
        <dsp:cNvSpPr/>
      </dsp:nvSpPr>
      <dsp:spPr>
        <a:xfrm>
          <a:off x="1495130" y="3236766"/>
          <a:ext cx="5030530" cy="129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000" tIns="137000" rIns="137000" bIns="137000" numCol="1" spcCol="1270" anchor="ctr" anchorCtr="0">
          <a:noAutofit/>
        </a:bodyPr>
        <a:lstStyle/>
        <a:p>
          <a:pPr marL="0" lvl="0" indent="0" algn="l" defTabSz="1066800">
            <a:lnSpc>
              <a:spcPct val="90000"/>
            </a:lnSpc>
            <a:spcBef>
              <a:spcPct val="0"/>
            </a:spcBef>
            <a:spcAft>
              <a:spcPct val="35000"/>
            </a:spcAft>
            <a:buNone/>
          </a:pPr>
          <a:r>
            <a:rPr lang="en-US" sz="2400" kern="1200"/>
            <a:t>Addition impact</a:t>
          </a:r>
        </a:p>
      </dsp:txBody>
      <dsp:txXfrm>
        <a:off x="1495130" y="3236766"/>
        <a:ext cx="5030530" cy="12944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6E5E6-69B5-AF4F-8C6B-6579810693B1}" type="datetimeFigureOut">
              <a:rPr lang="en-US" smtClean="0"/>
              <a:t>11/17/20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E5724-31AD-864B-8E98-2A9259FBD482}" type="slidenum">
              <a:rPr lang="en-US" smtClean="0"/>
              <a:t>‹#›</a:t>
            </a:fld>
            <a:endParaRPr lang="en-US"/>
          </a:p>
        </p:txBody>
      </p:sp>
    </p:spTree>
    <p:extLst>
      <p:ext uri="{BB962C8B-B14F-4D97-AF65-F5344CB8AC3E}">
        <p14:creationId xmlns:p14="http://schemas.microsoft.com/office/powerpoint/2010/main" val="11891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2</a:t>
            </a:fld>
            <a:endParaRPr lang="en-US"/>
          </a:p>
        </p:txBody>
      </p:sp>
    </p:spTree>
    <p:extLst>
      <p:ext uri="{BB962C8B-B14F-4D97-AF65-F5344CB8AC3E}">
        <p14:creationId xmlns:p14="http://schemas.microsoft.com/office/powerpoint/2010/main" val="263133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15</a:t>
            </a:fld>
            <a:endParaRPr lang="en-US"/>
          </a:p>
        </p:txBody>
      </p:sp>
    </p:spTree>
    <p:extLst>
      <p:ext uri="{BB962C8B-B14F-4D97-AF65-F5344CB8AC3E}">
        <p14:creationId xmlns:p14="http://schemas.microsoft.com/office/powerpoint/2010/main" val="356111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of a ligand to recruit different -</a:t>
            </a:r>
            <a:r>
              <a:rPr lang="en-US" dirty="0" err="1"/>
              <a:t>arrestins</a:t>
            </a:r>
            <a:r>
              <a:rPr lang="en-US" dirty="0"/>
              <a:t> to the MOR impacts regulation of the receptor</a:t>
            </a:r>
          </a:p>
        </p:txBody>
      </p:sp>
      <p:sp>
        <p:nvSpPr>
          <p:cNvPr id="4" name="Slide Number Placeholder 3"/>
          <p:cNvSpPr>
            <a:spLocks noGrp="1"/>
          </p:cNvSpPr>
          <p:nvPr>
            <p:ph type="sldNum" sz="quarter" idx="5"/>
          </p:nvPr>
        </p:nvSpPr>
        <p:spPr/>
        <p:txBody>
          <a:bodyPr/>
          <a:lstStyle/>
          <a:p>
            <a:fld id="{6AFE5724-31AD-864B-8E98-2A9259FBD482}" type="slidenum">
              <a:rPr lang="en-US" smtClean="0"/>
              <a:t>16</a:t>
            </a:fld>
            <a:endParaRPr lang="en-US"/>
          </a:p>
        </p:txBody>
      </p:sp>
    </p:spTree>
    <p:extLst>
      <p:ext uri="{BB962C8B-B14F-4D97-AF65-F5344CB8AC3E}">
        <p14:creationId xmlns:p14="http://schemas.microsoft.com/office/powerpoint/2010/main" val="156672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shows the amount of mRNA in each area analyzed in this experiment. Per the paper- each area had low levels of mRNA. </a:t>
            </a:r>
          </a:p>
        </p:txBody>
      </p:sp>
      <p:sp>
        <p:nvSpPr>
          <p:cNvPr id="4" name="Slide Number Placeholder 3"/>
          <p:cNvSpPr>
            <a:spLocks noGrp="1"/>
          </p:cNvSpPr>
          <p:nvPr>
            <p:ph type="sldNum" sz="quarter" idx="5"/>
          </p:nvPr>
        </p:nvSpPr>
        <p:spPr/>
        <p:txBody>
          <a:bodyPr/>
          <a:lstStyle/>
          <a:p>
            <a:fld id="{6AFE5724-31AD-864B-8E98-2A9259FBD482}" type="slidenum">
              <a:rPr lang="en-US" smtClean="0"/>
              <a:t>17</a:t>
            </a:fld>
            <a:endParaRPr lang="en-US"/>
          </a:p>
        </p:txBody>
      </p:sp>
    </p:spTree>
    <p:extLst>
      <p:ext uri="{BB962C8B-B14F-4D97-AF65-F5344CB8AC3E}">
        <p14:creationId xmlns:p14="http://schemas.microsoft.com/office/powerpoint/2010/main" val="91152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Shows how recruitment molecules play a role in </a:t>
            </a:r>
            <a:r>
              <a:rPr lang="en-US" dirty="0" err="1"/>
              <a:t>Barrestin</a:t>
            </a:r>
            <a:r>
              <a:rPr lang="en-US" dirty="0"/>
              <a:t> 1 </a:t>
            </a:r>
          </a:p>
          <a:p>
            <a:pPr marL="171450" indent="-171450">
              <a:buFontTx/>
              <a:buChar char="-"/>
            </a:pPr>
            <a:r>
              <a:rPr lang="en-US" dirty="0"/>
              <a:t>Morphine did not have an affect on b-arrestin1 receptors despite DAMGO having a substance affect</a:t>
            </a:r>
          </a:p>
          <a:p>
            <a:pPr marL="171450" indent="-171450">
              <a:buFontTx/>
              <a:buChar char="-"/>
            </a:pPr>
            <a:r>
              <a:rPr lang="en-US" dirty="0"/>
              <a:t>GRK2 overexpression did not compensate for this loss of activation either. </a:t>
            </a:r>
          </a:p>
        </p:txBody>
      </p:sp>
      <p:sp>
        <p:nvSpPr>
          <p:cNvPr id="4" name="Slide Number Placeholder 3"/>
          <p:cNvSpPr>
            <a:spLocks noGrp="1"/>
          </p:cNvSpPr>
          <p:nvPr>
            <p:ph type="sldNum" sz="quarter" idx="5"/>
          </p:nvPr>
        </p:nvSpPr>
        <p:spPr/>
        <p:txBody>
          <a:bodyPr/>
          <a:lstStyle/>
          <a:p>
            <a:fld id="{6AFE5724-31AD-864B-8E98-2A9259FBD482}" type="slidenum">
              <a:rPr lang="en-US" smtClean="0"/>
              <a:t>18</a:t>
            </a:fld>
            <a:endParaRPr lang="en-US"/>
          </a:p>
        </p:txBody>
      </p:sp>
    </p:spTree>
    <p:extLst>
      <p:ext uri="{BB962C8B-B14F-4D97-AF65-F5344CB8AC3E}">
        <p14:creationId xmlns:p14="http://schemas.microsoft.com/office/powerpoint/2010/main" val="280471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Showed how the recruitment molecules played a role in beta </a:t>
            </a:r>
            <a:r>
              <a:rPr lang="en-US" dirty="0" err="1"/>
              <a:t>arrestin</a:t>
            </a:r>
            <a:r>
              <a:rPr lang="en-US" dirty="0"/>
              <a:t> 2 </a:t>
            </a:r>
          </a:p>
          <a:p>
            <a:pPr marL="171450" indent="-171450">
              <a:buFontTx/>
              <a:buChar char="-"/>
            </a:pPr>
            <a:r>
              <a:rPr lang="en-US" dirty="0"/>
              <a:t>Robust interactions seen</a:t>
            </a:r>
          </a:p>
          <a:p>
            <a:pPr marL="171450" indent="-171450">
              <a:buFontTx/>
              <a:buChar char="-"/>
            </a:pPr>
            <a:r>
              <a:rPr lang="en-US" dirty="0"/>
              <a:t>Induced B-</a:t>
            </a:r>
            <a:r>
              <a:rPr lang="en-US" dirty="0" err="1"/>
              <a:t>arrestin</a:t>
            </a:r>
            <a:r>
              <a:rPr lang="en-US" dirty="0"/>
              <a:t> MOR interactions</a:t>
            </a:r>
          </a:p>
          <a:p>
            <a:pPr marL="171450" indent="-171450">
              <a:buFontTx/>
              <a:buChar char="-"/>
            </a:pPr>
            <a:r>
              <a:rPr lang="en-US" dirty="0"/>
              <a:t>Morphine was less affective at inducing the B–</a:t>
            </a:r>
            <a:r>
              <a:rPr lang="en-US" dirty="0" err="1"/>
              <a:t>arrestin</a:t>
            </a:r>
            <a:r>
              <a:rPr lang="en-US" dirty="0"/>
              <a:t> MOR results than the DAMGO</a:t>
            </a:r>
          </a:p>
        </p:txBody>
      </p:sp>
      <p:sp>
        <p:nvSpPr>
          <p:cNvPr id="4" name="Slide Number Placeholder 3"/>
          <p:cNvSpPr>
            <a:spLocks noGrp="1"/>
          </p:cNvSpPr>
          <p:nvPr>
            <p:ph type="sldNum" sz="quarter" idx="5"/>
          </p:nvPr>
        </p:nvSpPr>
        <p:spPr/>
        <p:txBody>
          <a:bodyPr/>
          <a:lstStyle/>
          <a:p>
            <a:fld id="{6AFE5724-31AD-864B-8E98-2A9259FBD482}" type="slidenum">
              <a:rPr lang="en-US" smtClean="0"/>
              <a:t>19</a:t>
            </a:fld>
            <a:endParaRPr lang="en-US"/>
          </a:p>
        </p:txBody>
      </p:sp>
    </p:spTree>
    <p:extLst>
      <p:ext uri="{BB962C8B-B14F-4D97-AF65-F5344CB8AC3E}">
        <p14:creationId xmlns:p14="http://schemas.microsoft.com/office/powerpoint/2010/main" val="231306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being asked in this experiment I the impact of Beta </a:t>
            </a:r>
            <a:r>
              <a:rPr lang="en-US" dirty="0" err="1"/>
              <a:t>arrstin</a:t>
            </a:r>
            <a:r>
              <a:rPr lang="en-US" dirty="0"/>
              <a:t> absence on agonist-induced MOR phosphorylation</a:t>
            </a:r>
          </a:p>
          <a:p>
            <a:pPr marL="171450" indent="-171450">
              <a:buFontTx/>
              <a:buChar char="-"/>
            </a:pPr>
            <a:r>
              <a:rPr lang="en-US" dirty="0" err="1"/>
              <a:t>Phosphoralying</a:t>
            </a:r>
            <a:r>
              <a:rPr lang="en-US" dirty="0"/>
              <a:t> happened with or without the beta receptor. Thus no statistical difference could be made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20</a:t>
            </a:fld>
            <a:endParaRPr lang="en-US"/>
          </a:p>
        </p:txBody>
      </p:sp>
    </p:spTree>
    <p:extLst>
      <p:ext uri="{BB962C8B-B14F-4D97-AF65-F5344CB8AC3E}">
        <p14:creationId xmlns:p14="http://schemas.microsoft.com/office/powerpoint/2010/main" val="356504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Ser375 associated with phosphorylation events</a:t>
            </a:r>
          </a:p>
          <a:p>
            <a:pPr marL="171450" indent="-171450">
              <a:buFontTx/>
              <a:buChar char="-"/>
            </a:pPr>
            <a:r>
              <a:rPr lang="en-US" dirty="0"/>
              <a:t>Demonstrated that the </a:t>
            </a:r>
            <a:r>
              <a:rPr lang="en-US" dirty="0" err="1"/>
              <a:t>agonostic</a:t>
            </a:r>
            <a:r>
              <a:rPr lang="en-US" dirty="0"/>
              <a:t> affects are preserved whether b-</a:t>
            </a:r>
            <a:r>
              <a:rPr lang="en-US" dirty="0" err="1"/>
              <a:t>arrestin</a:t>
            </a:r>
            <a:r>
              <a:rPr lang="en-US" dirty="0"/>
              <a:t> is present or not</a:t>
            </a:r>
          </a:p>
        </p:txBody>
      </p:sp>
      <p:sp>
        <p:nvSpPr>
          <p:cNvPr id="4" name="Slide Number Placeholder 3"/>
          <p:cNvSpPr>
            <a:spLocks noGrp="1"/>
          </p:cNvSpPr>
          <p:nvPr>
            <p:ph type="sldNum" sz="quarter" idx="5"/>
          </p:nvPr>
        </p:nvSpPr>
        <p:spPr/>
        <p:txBody>
          <a:bodyPr/>
          <a:lstStyle/>
          <a:p>
            <a:fld id="{6AFE5724-31AD-864B-8E98-2A9259FBD482}" type="slidenum">
              <a:rPr lang="en-US" smtClean="0"/>
              <a:t>21</a:t>
            </a:fld>
            <a:endParaRPr lang="en-US"/>
          </a:p>
        </p:txBody>
      </p:sp>
    </p:spTree>
    <p:extLst>
      <p:ext uri="{BB962C8B-B14F-4D97-AF65-F5344CB8AC3E}">
        <p14:creationId xmlns:p14="http://schemas.microsoft.com/office/powerpoint/2010/main" val="356897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B-arrestin1 promotes the dephosphorylation of the MOR</a:t>
            </a:r>
          </a:p>
          <a:p>
            <a:pPr marL="171450" indent="-171450">
              <a:buFontTx/>
              <a:buChar char="-"/>
            </a:pPr>
            <a:r>
              <a:rPr lang="en-US" dirty="0"/>
              <a:t>If b-arrestin1 is absent the event is delayed</a:t>
            </a:r>
          </a:p>
          <a:p>
            <a:pPr marL="171450" indent="-171450">
              <a:buFontTx/>
              <a:buChar char="-"/>
            </a:pPr>
            <a:r>
              <a:rPr lang="en-US" dirty="0"/>
              <a:t>MOR is phosphorylated at a slower rate after morphine treatment and does not induce recruitment of B-arrestin1. this promotes b-</a:t>
            </a:r>
            <a:r>
              <a:rPr lang="en-US" dirty="0" err="1"/>
              <a:t>arrestin</a:t>
            </a:r>
            <a:r>
              <a:rPr lang="en-US" dirty="0"/>
              <a:t> 1 recruitment </a:t>
            </a:r>
          </a:p>
        </p:txBody>
      </p:sp>
      <p:sp>
        <p:nvSpPr>
          <p:cNvPr id="4" name="Slide Number Placeholder 3"/>
          <p:cNvSpPr>
            <a:spLocks noGrp="1"/>
          </p:cNvSpPr>
          <p:nvPr>
            <p:ph type="sldNum" sz="quarter" idx="5"/>
          </p:nvPr>
        </p:nvSpPr>
        <p:spPr/>
        <p:txBody>
          <a:bodyPr/>
          <a:lstStyle/>
          <a:p>
            <a:fld id="{6AFE5724-31AD-864B-8E98-2A9259FBD482}" type="slidenum">
              <a:rPr lang="en-US" smtClean="0"/>
              <a:t>22</a:t>
            </a:fld>
            <a:endParaRPr lang="en-US"/>
          </a:p>
        </p:txBody>
      </p:sp>
    </p:spTree>
    <p:extLst>
      <p:ext uri="{BB962C8B-B14F-4D97-AF65-F5344CB8AC3E}">
        <p14:creationId xmlns:p14="http://schemas.microsoft.com/office/powerpoint/2010/main" val="231428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Nociepetice</a:t>
            </a:r>
            <a:r>
              <a:rPr lang="en-US" dirty="0"/>
              <a:t> response - </a:t>
            </a:r>
          </a:p>
          <a:p>
            <a:r>
              <a:rPr lang="en-US" dirty="0"/>
              <a:t>WT will display reduced antinociceptive response compared to the Barr2- KO mice who have little change in the antinociceptive responses</a:t>
            </a:r>
          </a:p>
        </p:txBody>
      </p:sp>
      <p:sp>
        <p:nvSpPr>
          <p:cNvPr id="4" name="Slide Number Placeholder 3"/>
          <p:cNvSpPr>
            <a:spLocks noGrp="1"/>
          </p:cNvSpPr>
          <p:nvPr>
            <p:ph type="sldNum" sz="quarter" idx="5"/>
          </p:nvPr>
        </p:nvSpPr>
        <p:spPr/>
        <p:txBody>
          <a:bodyPr/>
          <a:lstStyle/>
          <a:p>
            <a:fld id="{6AFE5724-31AD-864B-8E98-2A9259FBD482}" type="slidenum">
              <a:rPr lang="en-US" smtClean="0"/>
              <a:t>23</a:t>
            </a:fld>
            <a:endParaRPr lang="en-US"/>
          </a:p>
        </p:txBody>
      </p:sp>
    </p:spTree>
    <p:extLst>
      <p:ext uri="{BB962C8B-B14F-4D97-AF65-F5344CB8AC3E}">
        <p14:creationId xmlns:p14="http://schemas.microsoft.com/office/powerpoint/2010/main" val="265070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concerning spinal </a:t>
            </a:r>
            <a:r>
              <a:rPr lang="en-US" dirty="0" err="1"/>
              <a:t>doral</a:t>
            </a:r>
            <a:r>
              <a:rPr lang="en-US" dirty="0"/>
              <a:t> horn neurons and nociceptive glutamatergic</a:t>
            </a:r>
          </a:p>
          <a:p>
            <a:r>
              <a:rPr lang="en-US" dirty="0"/>
              <a:t>MOR can stimulate a rebound potentiation with the initiation of opioid- induced hyperalgesia</a:t>
            </a:r>
          </a:p>
          <a:p>
            <a:r>
              <a:rPr lang="en-US" dirty="0"/>
              <a:t>DAMGO did not have any inhibitory affects</a:t>
            </a:r>
          </a:p>
          <a:p>
            <a:r>
              <a:rPr lang="en-US" dirty="0"/>
              <a:t>These findings prove that MOR in the </a:t>
            </a:r>
            <a:r>
              <a:rPr lang="en-US" dirty="0" err="1"/>
              <a:t>presenaptic</a:t>
            </a:r>
            <a:r>
              <a:rPr lang="en-US" dirty="0"/>
              <a:t> area with primary neurons is needed to stimulate the glutamatergic input.  </a:t>
            </a:r>
          </a:p>
        </p:txBody>
      </p:sp>
      <p:sp>
        <p:nvSpPr>
          <p:cNvPr id="4" name="Slide Number Placeholder 3"/>
          <p:cNvSpPr>
            <a:spLocks noGrp="1"/>
          </p:cNvSpPr>
          <p:nvPr>
            <p:ph type="sldNum" sz="quarter" idx="5"/>
          </p:nvPr>
        </p:nvSpPr>
        <p:spPr/>
        <p:txBody>
          <a:bodyPr/>
          <a:lstStyle/>
          <a:p>
            <a:fld id="{6AFE5724-31AD-864B-8E98-2A9259FBD482}" type="slidenum">
              <a:rPr lang="en-US" smtClean="0"/>
              <a:t>24</a:t>
            </a:fld>
            <a:endParaRPr lang="en-US"/>
          </a:p>
        </p:txBody>
      </p:sp>
    </p:spTree>
    <p:extLst>
      <p:ext uri="{BB962C8B-B14F-4D97-AF65-F5344CB8AC3E}">
        <p14:creationId xmlns:p14="http://schemas.microsoft.com/office/powerpoint/2010/main" val="228579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focused on- Morphine </a:t>
            </a:r>
          </a:p>
        </p:txBody>
      </p:sp>
      <p:sp>
        <p:nvSpPr>
          <p:cNvPr id="4" name="Slide Number Placeholder 3"/>
          <p:cNvSpPr>
            <a:spLocks noGrp="1"/>
          </p:cNvSpPr>
          <p:nvPr>
            <p:ph type="sldNum" sz="quarter" idx="5"/>
          </p:nvPr>
        </p:nvSpPr>
        <p:spPr/>
        <p:txBody>
          <a:bodyPr/>
          <a:lstStyle/>
          <a:p>
            <a:fld id="{6AFE5724-31AD-864B-8E98-2A9259FBD482}" type="slidenum">
              <a:rPr lang="en-US" smtClean="0"/>
              <a:t>4</a:t>
            </a:fld>
            <a:endParaRPr lang="en-US"/>
          </a:p>
        </p:txBody>
      </p:sp>
    </p:spTree>
    <p:extLst>
      <p:ext uri="{BB962C8B-B14F-4D97-AF65-F5344CB8AC3E}">
        <p14:creationId xmlns:p14="http://schemas.microsoft.com/office/powerpoint/2010/main" val="185149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diagram shows the role of MORs expressed in primary sensory neurons in systemic opioid-induced analgesia and hyperalgesia MORs are highly expressed in primary sensory neurons and </a:t>
            </a:r>
            <a:r>
              <a:rPr lang="en-US" dirty="0" err="1"/>
              <a:t>presynaptically</a:t>
            </a:r>
            <a:r>
              <a:rPr lang="en-US" dirty="0"/>
              <a:t> at primary afferent terminals in the spinal superficial dorsal horn in WT mice. \. Furthermore, opioids can augment nociceptive transmission and induce hyperalgesia via stimulation of MORs expressed in a separate population (i.e. TRPV1-expressing) of primary sensory neurons and their central terminals in the spinal cord. \</a:t>
            </a:r>
          </a:p>
        </p:txBody>
      </p:sp>
      <p:sp>
        <p:nvSpPr>
          <p:cNvPr id="4" name="Slide Number Placeholder 3"/>
          <p:cNvSpPr>
            <a:spLocks noGrp="1"/>
          </p:cNvSpPr>
          <p:nvPr>
            <p:ph type="sldNum" sz="quarter" idx="5"/>
          </p:nvPr>
        </p:nvSpPr>
        <p:spPr/>
        <p:txBody>
          <a:bodyPr/>
          <a:lstStyle/>
          <a:p>
            <a:fld id="{6AFE5724-31AD-864B-8E98-2A9259FBD482}" type="slidenum">
              <a:rPr lang="en-US" smtClean="0"/>
              <a:t>25</a:t>
            </a:fld>
            <a:endParaRPr lang="en-US"/>
          </a:p>
        </p:txBody>
      </p:sp>
    </p:spTree>
    <p:extLst>
      <p:ext uri="{BB962C8B-B14F-4D97-AF65-F5344CB8AC3E}">
        <p14:creationId xmlns:p14="http://schemas.microsoft.com/office/powerpoint/2010/main" val="370136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 was not observed with either agonist in either B-</a:t>
            </a:r>
            <a:r>
              <a:rPr lang="en-US" dirty="0" err="1"/>
              <a:t>arrestin</a:t>
            </a:r>
            <a:r>
              <a:rPr lang="en-US" dirty="0"/>
              <a:t>  with null MEFs</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26</a:t>
            </a:fld>
            <a:endParaRPr lang="en-US"/>
          </a:p>
        </p:txBody>
      </p:sp>
    </p:spTree>
    <p:extLst>
      <p:ext uri="{BB962C8B-B14F-4D97-AF65-F5344CB8AC3E}">
        <p14:creationId xmlns:p14="http://schemas.microsoft.com/office/powerpoint/2010/main" val="236493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Is the MOR </a:t>
            </a:r>
            <a:r>
              <a:rPr lang="en-US" dirty="0" err="1"/>
              <a:t>ubiquination</a:t>
            </a:r>
            <a:r>
              <a:rPr lang="en-US" dirty="0"/>
              <a:t> dependent on the presence of a specific b- </a:t>
            </a:r>
            <a:r>
              <a:rPr lang="en-US" dirty="0" err="1"/>
              <a:t>arrestin</a:t>
            </a:r>
            <a:r>
              <a:rPr lang="en-US" dirty="0"/>
              <a:t> </a:t>
            </a:r>
          </a:p>
          <a:p>
            <a:pPr marL="171450" indent="-171450">
              <a:buFontTx/>
              <a:buChar char="-"/>
            </a:pPr>
            <a:r>
              <a:rPr lang="en-US" dirty="0"/>
              <a:t>DAMGO promoted MOR ubiquitination via time-dependent manner</a:t>
            </a:r>
          </a:p>
          <a:p>
            <a:pPr marL="171450" indent="-171450">
              <a:buFontTx/>
              <a:buChar char="-"/>
            </a:pPr>
            <a:r>
              <a:rPr lang="en-US" dirty="0"/>
              <a:t>Morphine did not have an effect on WT and this is comparable to the Barr1/2 KO + DAMGO</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27</a:t>
            </a:fld>
            <a:endParaRPr lang="en-US"/>
          </a:p>
        </p:txBody>
      </p:sp>
    </p:spTree>
    <p:extLst>
      <p:ext uri="{BB962C8B-B14F-4D97-AF65-F5344CB8AC3E}">
        <p14:creationId xmlns:p14="http://schemas.microsoft.com/office/powerpoint/2010/main" val="320984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us an understanding when comparing the vehicle to the knock outs. Beta </a:t>
            </a:r>
            <a:r>
              <a:rPr lang="en-US" dirty="0" err="1"/>
              <a:t>arrestin</a:t>
            </a:r>
            <a:r>
              <a:rPr lang="en-US" dirty="0"/>
              <a:t> 1 has more of an impact on mediation than beta </a:t>
            </a:r>
            <a:r>
              <a:rPr lang="en-US" dirty="0" err="1"/>
              <a:t>arrestin</a:t>
            </a:r>
            <a:r>
              <a:rPr lang="en-US" dirty="0"/>
              <a:t> 2. When it comes to recruitment of morphine linked molecules of activation. </a:t>
            </a:r>
          </a:p>
        </p:txBody>
      </p:sp>
      <p:sp>
        <p:nvSpPr>
          <p:cNvPr id="4" name="Slide Number Placeholder 3"/>
          <p:cNvSpPr>
            <a:spLocks noGrp="1"/>
          </p:cNvSpPr>
          <p:nvPr>
            <p:ph type="sldNum" sz="quarter" idx="5"/>
          </p:nvPr>
        </p:nvSpPr>
        <p:spPr/>
        <p:txBody>
          <a:bodyPr/>
          <a:lstStyle/>
          <a:p>
            <a:fld id="{6AFE5724-31AD-864B-8E98-2A9259FBD482}" type="slidenum">
              <a:rPr lang="en-US" smtClean="0"/>
              <a:t>28</a:t>
            </a:fld>
            <a:endParaRPr lang="en-US"/>
          </a:p>
        </p:txBody>
      </p:sp>
    </p:spTree>
    <p:extLst>
      <p:ext uri="{BB962C8B-B14F-4D97-AF65-F5344CB8AC3E}">
        <p14:creationId xmlns:p14="http://schemas.microsoft.com/office/powerpoint/2010/main" val="2386774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done here is the inflammatory test through the nociceptive </a:t>
            </a:r>
            <a:r>
              <a:rPr lang="en-US" dirty="0" err="1"/>
              <a:t>behaviorural</a:t>
            </a:r>
            <a:r>
              <a:rPr lang="en-US" dirty="0"/>
              <a:t> tests as mentioned above </a:t>
            </a:r>
          </a:p>
          <a:p>
            <a:r>
              <a:rPr lang="en-US" dirty="0"/>
              <a:t>Acute </a:t>
            </a:r>
            <a:r>
              <a:rPr lang="en-US" dirty="0" err="1"/>
              <a:t>physological</a:t>
            </a:r>
            <a:r>
              <a:rPr lang="en-US" dirty="0"/>
              <a:t> nociception is not controlled by endogenous opioid tone acting at MORs in primary </a:t>
            </a:r>
            <a:r>
              <a:rPr lang="en-US" dirty="0" err="1"/>
              <a:t>senory</a:t>
            </a:r>
            <a:r>
              <a:rPr lang="en-US" dirty="0"/>
              <a:t> neurons</a:t>
            </a:r>
          </a:p>
          <a:p>
            <a:r>
              <a:rPr lang="en-US" dirty="0"/>
              <a:t>Demonstrated through no difference between WT and Oprm-1-cKO mice</a:t>
            </a:r>
          </a:p>
          <a:p>
            <a:endParaRPr lang="en-US" dirty="0"/>
          </a:p>
          <a:p>
            <a:r>
              <a:rPr lang="en-US" dirty="0"/>
              <a:t>These graphs show that </a:t>
            </a:r>
            <a:r>
              <a:rPr lang="en-US" dirty="0" err="1"/>
              <a:t>morphines</a:t>
            </a:r>
            <a:r>
              <a:rPr lang="en-US" dirty="0"/>
              <a:t> </a:t>
            </a:r>
            <a:r>
              <a:rPr lang="en-US" dirty="0" err="1"/>
              <a:t>anagesic</a:t>
            </a:r>
            <a:r>
              <a:rPr lang="en-US" dirty="0"/>
              <a:t> affects peaked at 30 minutes. Then this would increase pain amongst the animals after the peak of morphine and peak increased temperature as seen in the bottom graph. </a:t>
            </a:r>
          </a:p>
          <a:p>
            <a:endParaRPr lang="en-US" dirty="0"/>
          </a:p>
          <a:p>
            <a:r>
              <a:rPr lang="en-US" dirty="0"/>
              <a:t>As you can also see mice that were </a:t>
            </a:r>
            <a:r>
              <a:rPr lang="en-US" dirty="0" err="1"/>
              <a:t>cKOs</a:t>
            </a:r>
            <a:r>
              <a:rPr lang="en-US" dirty="0"/>
              <a:t> had no effect and maintained. This proves that MOR receptors are important in the effects of opioid stimulation. With morphine </a:t>
            </a:r>
          </a:p>
        </p:txBody>
      </p:sp>
      <p:sp>
        <p:nvSpPr>
          <p:cNvPr id="4" name="Slide Number Placeholder 3"/>
          <p:cNvSpPr>
            <a:spLocks noGrp="1"/>
          </p:cNvSpPr>
          <p:nvPr>
            <p:ph type="sldNum" sz="quarter" idx="5"/>
          </p:nvPr>
        </p:nvSpPr>
        <p:spPr/>
        <p:txBody>
          <a:bodyPr/>
          <a:lstStyle/>
          <a:p>
            <a:fld id="{6AFE5724-31AD-864B-8E98-2A9259FBD482}" type="slidenum">
              <a:rPr lang="en-US" smtClean="0"/>
              <a:t>29</a:t>
            </a:fld>
            <a:endParaRPr lang="en-US"/>
          </a:p>
        </p:txBody>
      </p:sp>
    </p:spTree>
    <p:extLst>
      <p:ext uri="{BB962C8B-B14F-4D97-AF65-F5344CB8AC3E}">
        <p14:creationId xmlns:p14="http://schemas.microsoft.com/office/powerpoint/2010/main" val="145312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done here is the inflammatory test through the nociceptive </a:t>
            </a:r>
            <a:r>
              <a:rPr lang="en-US" dirty="0" err="1"/>
              <a:t>behaviorural</a:t>
            </a:r>
            <a:r>
              <a:rPr lang="en-US" dirty="0"/>
              <a:t> tests as mentioned above </a:t>
            </a:r>
          </a:p>
          <a:p>
            <a:r>
              <a:rPr lang="en-US" dirty="0"/>
              <a:t>Acute </a:t>
            </a:r>
            <a:r>
              <a:rPr lang="en-US" dirty="0" err="1"/>
              <a:t>physological</a:t>
            </a:r>
            <a:r>
              <a:rPr lang="en-US" dirty="0"/>
              <a:t> nociception is not controlled by endogenous opioid tone acting at MORs in primary </a:t>
            </a:r>
            <a:r>
              <a:rPr lang="en-US" dirty="0" err="1"/>
              <a:t>senory</a:t>
            </a:r>
            <a:r>
              <a:rPr lang="en-US" dirty="0"/>
              <a:t> neurons</a:t>
            </a:r>
          </a:p>
          <a:p>
            <a:r>
              <a:rPr lang="en-US" dirty="0"/>
              <a:t>Demonstrated through no difference between WT and Oprm-1-cKO mice</a:t>
            </a:r>
          </a:p>
          <a:p>
            <a:endParaRPr lang="en-US" dirty="0"/>
          </a:p>
          <a:p>
            <a:r>
              <a:rPr lang="en-US" dirty="0"/>
              <a:t>These graphs show that </a:t>
            </a:r>
            <a:r>
              <a:rPr lang="en-US" dirty="0" err="1"/>
              <a:t>morphines</a:t>
            </a:r>
            <a:r>
              <a:rPr lang="en-US" dirty="0"/>
              <a:t> </a:t>
            </a:r>
            <a:r>
              <a:rPr lang="en-US" dirty="0" err="1"/>
              <a:t>anagesic</a:t>
            </a:r>
            <a:r>
              <a:rPr lang="en-US" dirty="0"/>
              <a:t> affects peaked at 30 minutes. Then this would increase pain amongst the animals after the peak of morphine and peak increased temperature as seen in the bottom graph. </a:t>
            </a:r>
          </a:p>
          <a:p>
            <a:endParaRPr lang="en-US" dirty="0"/>
          </a:p>
          <a:p>
            <a:r>
              <a:rPr lang="en-US" dirty="0"/>
              <a:t>As you can also see mice that were </a:t>
            </a:r>
            <a:r>
              <a:rPr lang="en-US" dirty="0" err="1"/>
              <a:t>cKOs</a:t>
            </a:r>
            <a:r>
              <a:rPr lang="en-US" dirty="0"/>
              <a:t> had no effect and maintained. This proves that MOR receptors are important in the effects of opioid stimulation. With morphine </a:t>
            </a:r>
          </a:p>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30</a:t>
            </a:fld>
            <a:endParaRPr lang="en-US"/>
          </a:p>
        </p:txBody>
      </p:sp>
    </p:spTree>
    <p:extLst>
      <p:ext uri="{BB962C8B-B14F-4D97-AF65-F5344CB8AC3E}">
        <p14:creationId xmlns:p14="http://schemas.microsoft.com/office/powerpoint/2010/main" val="2224656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done here is the inflammatory test through the nociceptive </a:t>
            </a:r>
            <a:r>
              <a:rPr lang="en-US" dirty="0" err="1"/>
              <a:t>behaviorural</a:t>
            </a:r>
            <a:r>
              <a:rPr lang="en-US" dirty="0"/>
              <a:t> tests as mentioned above </a:t>
            </a:r>
          </a:p>
          <a:p>
            <a:r>
              <a:rPr lang="en-US" dirty="0"/>
              <a:t>Acute </a:t>
            </a:r>
            <a:r>
              <a:rPr lang="en-US" dirty="0" err="1"/>
              <a:t>physological</a:t>
            </a:r>
            <a:r>
              <a:rPr lang="en-US" dirty="0"/>
              <a:t> nociception is not controlled by endogenous opioid tone acting at MORs in primary </a:t>
            </a:r>
            <a:r>
              <a:rPr lang="en-US" dirty="0" err="1"/>
              <a:t>senory</a:t>
            </a:r>
            <a:r>
              <a:rPr lang="en-US" dirty="0"/>
              <a:t> neurons</a:t>
            </a:r>
          </a:p>
          <a:p>
            <a:r>
              <a:rPr lang="en-US" dirty="0"/>
              <a:t>Demonstrated through no difference between WT and Oprm-1-cKO mice</a:t>
            </a:r>
          </a:p>
          <a:p>
            <a:endParaRPr lang="en-US" dirty="0"/>
          </a:p>
          <a:p>
            <a:r>
              <a:rPr lang="en-US" dirty="0"/>
              <a:t>These graphs show that </a:t>
            </a:r>
            <a:r>
              <a:rPr lang="en-US" dirty="0" err="1"/>
              <a:t>morphines</a:t>
            </a:r>
            <a:r>
              <a:rPr lang="en-US" dirty="0"/>
              <a:t> </a:t>
            </a:r>
            <a:r>
              <a:rPr lang="en-US" dirty="0" err="1"/>
              <a:t>anagesic</a:t>
            </a:r>
            <a:r>
              <a:rPr lang="en-US" dirty="0"/>
              <a:t> affects peaked at 30 minutes. Then this would increase pain amongst the animals after the peak of morphine and peak increased temperature as seen in the bottom graph. </a:t>
            </a:r>
          </a:p>
          <a:p>
            <a:endParaRPr lang="en-US" dirty="0"/>
          </a:p>
          <a:p>
            <a:r>
              <a:rPr lang="en-US" dirty="0"/>
              <a:t>As you can also see mice that were </a:t>
            </a:r>
            <a:r>
              <a:rPr lang="en-US" dirty="0" err="1"/>
              <a:t>cKOs</a:t>
            </a:r>
            <a:r>
              <a:rPr lang="en-US" dirty="0"/>
              <a:t> had no effect and maintained. This proves that MOR receptors are important in the effects of opioid stimulation. With morphine </a:t>
            </a:r>
          </a:p>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31</a:t>
            </a:fld>
            <a:endParaRPr lang="en-US"/>
          </a:p>
        </p:txBody>
      </p:sp>
    </p:spTree>
    <p:extLst>
      <p:ext uri="{BB962C8B-B14F-4D97-AF65-F5344CB8AC3E}">
        <p14:creationId xmlns:p14="http://schemas.microsoft.com/office/powerpoint/2010/main" val="1864098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Shows a right way shift compared to WT</a:t>
            </a:r>
          </a:p>
          <a:p>
            <a:pPr marL="171450" indent="-171450">
              <a:buFontTx/>
              <a:buChar char="-"/>
            </a:pPr>
            <a:r>
              <a:rPr lang="en-US" dirty="0"/>
              <a:t>With a slight shift with Barr2- KO indicating the MOR receptors play a roll in morphine utilization in the body even over a longer term endeavor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32</a:t>
            </a:fld>
            <a:endParaRPr lang="en-US"/>
          </a:p>
        </p:txBody>
      </p:sp>
    </p:spTree>
    <p:extLst>
      <p:ext uri="{BB962C8B-B14F-4D97-AF65-F5344CB8AC3E}">
        <p14:creationId xmlns:p14="http://schemas.microsoft.com/office/powerpoint/2010/main" val="117754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Demonstrates that the number of MORs dictates how affective morphine is </a:t>
            </a:r>
          </a:p>
          <a:p>
            <a:pPr marL="171450" indent="-171450">
              <a:buFontTx/>
              <a:buChar char="-"/>
            </a:pPr>
            <a:r>
              <a:rPr lang="en-US" dirty="0"/>
              <a:t>Spinal cord injected- intrathecally injection </a:t>
            </a:r>
          </a:p>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33</a:t>
            </a:fld>
            <a:endParaRPr lang="en-US"/>
          </a:p>
        </p:txBody>
      </p:sp>
    </p:spTree>
    <p:extLst>
      <p:ext uri="{BB962C8B-B14F-4D97-AF65-F5344CB8AC3E}">
        <p14:creationId xmlns:p14="http://schemas.microsoft.com/office/powerpoint/2010/main" val="1745599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Demonstrates that the number of MORs dictates how affective morphine is </a:t>
            </a:r>
          </a:p>
          <a:p>
            <a:pPr marL="171450" indent="-171450">
              <a:buFontTx/>
              <a:buChar char="-"/>
            </a:pPr>
            <a:r>
              <a:rPr lang="en-US" dirty="0"/>
              <a:t>Spinal cord injected- intrathecally injection </a:t>
            </a:r>
          </a:p>
        </p:txBody>
      </p:sp>
      <p:sp>
        <p:nvSpPr>
          <p:cNvPr id="4" name="Slide Number Placeholder 3"/>
          <p:cNvSpPr>
            <a:spLocks noGrp="1"/>
          </p:cNvSpPr>
          <p:nvPr>
            <p:ph type="sldNum" sz="quarter" idx="5"/>
          </p:nvPr>
        </p:nvSpPr>
        <p:spPr/>
        <p:txBody>
          <a:bodyPr/>
          <a:lstStyle/>
          <a:p>
            <a:fld id="{6AFE5724-31AD-864B-8E98-2A9259FBD482}" type="slidenum">
              <a:rPr lang="en-US" smtClean="0"/>
              <a:t>34</a:t>
            </a:fld>
            <a:endParaRPr lang="en-US"/>
          </a:p>
        </p:txBody>
      </p:sp>
    </p:spTree>
    <p:extLst>
      <p:ext uri="{BB962C8B-B14F-4D97-AF65-F5344CB8AC3E}">
        <p14:creationId xmlns:p14="http://schemas.microsoft.com/office/powerpoint/2010/main" val="212570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GPCR- utilized as a second messenger in the brain  and are not fully understood with the mu opioid receptor and the </a:t>
            </a:r>
            <a:r>
              <a:rPr lang="en-US" dirty="0" err="1"/>
              <a:t>anagesic</a:t>
            </a:r>
            <a:r>
              <a:rPr lang="en-US" dirty="0"/>
              <a:t> affect it causes in the brain. </a:t>
            </a:r>
          </a:p>
        </p:txBody>
      </p:sp>
      <p:sp>
        <p:nvSpPr>
          <p:cNvPr id="4" name="Slide Number Placeholder 3"/>
          <p:cNvSpPr>
            <a:spLocks noGrp="1"/>
          </p:cNvSpPr>
          <p:nvPr>
            <p:ph type="sldNum" sz="quarter" idx="5"/>
          </p:nvPr>
        </p:nvSpPr>
        <p:spPr/>
        <p:txBody>
          <a:bodyPr/>
          <a:lstStyle/>
          <a:p>
            <a:fld id="{6AFE5724-31AD-864B-8E98-2A9259FBD482}" type="slidenum">
              <a:rPr lang="en-US" smtClean="0"/>
              <a:t>5</a:t>
            </a:fld>
            <a:endParaRPr lang="en-US"/>
          </a:p>
        </p:txBody>
      </p:sp>
    </p:spTree>
    <p:extLst>
      <p:ext uri="{BB962C8B-B14F-4D97-AF65-F5344CB8AC3E}">
        <p14:creationId xmlns:p14="http://schemas.microsoft.com/office/powerpoint/2010/main" val="393389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Demonstrates that the number of MORs dictates how affective morphine is </a:t>
            </a:r>
          </a:p>
          <a:p>
            <a:pPr marL="171450" indent="-171450">
              <a:buFontTx/>
              <a:buChar char="-"/>
            </a:pPr>
            <a:r>
              <a:rPr lang="en-US" dirty="0"/>
              <a:t>Spinal cord injected- intrathecally injection </a:t>
            </a:r>
          </a:p>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35</a:t>
            </a:fld>
            <a:endParaRPr lang="en-US"/>
          </a:p>
        </p:txBody>
      </p:sp>
    </p:spTree>
    <p:extLst>
      <p:ext uri="{BB962C8B-B14F-4D97-AF65-F5344CB8AC3E}">
        <p14:creationId xmlns:p14="http://schemas.microsoft.com/office/powerpoint/2010/main" val="125207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CFA- is a painful test done to induce an inflammation response and this test was used to test how morphine would interact in pain responses in diseases that are inflammatory diseases. </a:t>
            </a:r>
          </a:p>
          <a:p>
            <a:r>
              <a:rPr lang="en-US" dirty="0"/>
              <a:t>These images give an insight about pain management utilizing opioids</a:t>
            </a:r>
          </a:p>
          <a:p>
            <a:pPr marL="171450" indent="-171450">
              <a:buFontTx/>
              <a:buChar char="-"/>
            </a:pPr>
            <a:r>
              <a:rPr lang="en-US" dirty="0"/>
              <a:t>This demonstrated the affects of MOR in primary sensory neurons with mediation of the opioid analgesic effects in inflammatory pain conditions </a:t>
            </a:r>
          </a:p>
          <a:p>
            <a:pPr marL="171450" indent="-171450">
              <a:buFontTx/>
              <a:buChar char="-"/>
            </a:pPr>
            <a:r>
              <a:rPr lang="en-US" dirty="0"/>
              <a:t>After three days reduced responses to pain in both groups was seen</a:t>
            </a:r>
          </a:p>
          <a:p>
            <a:pPr marL="171450" indent="-171450">
              <a:buFontTx/>
              <a:buChar char="-"/>
            </a:pPr>
            <a:r>
              <a:rPr lang="en-US" dirty="0"/>
              <a:t>Morphine reversed the results in WT</a:t>
            </a:r>
          </a:p>
          <a:p>
            <a:pPr marL="171450" indent="-171450">
              <a:buFontTx/>
              <a:buChar char="-"/>
            </a:pPr>
            <a:r>
              <a:rPr lang="en-US" dirty="0"/>
              <a:t>In the experimental group inject with Morphine caused the mice to still have no/minimal response to pain in a dose dependent manner. The Morphine did not reverse the effects since the mu receptor is knocked out of the mice as the only placeable answer based on this experiment </a:t>
            </a:r>
          </a:p>
        </p:txBody>
      </p:sp>
      <p:sp>
        <p:nvSpPr>
          <p:cNvPr id="4" name="Slide Number Placeholder 3"/>
          <p:cNvSpPr>
            <a:spLocks noGrp="1"/>
          </p:cNvSpPr>
          <p:nvPr>
            <p:ph type="sldNum" sz="quarter" idx="5"/>
          </p:nvPr>
        </p:nvSpPr>
        <p:spPr/>
        <p:txBody>
          <a:bodyPr/>
          <a:lstStyle/>
          <a:p>
            <a:fld id="{6AFE5724-31AD-864B-8E98-2A9259FBD482}" type="slidenum">
              <a:rPr lang="en-US" smtClean="0"/>
              <a:t>36</a:t>
            </a:fld>
            <a:endParaRPr lang="en-US"/>
          </a:p>
        </p:txBody>
      </p:sp>
    </p:spTree>
    <p:extLst>
      <p:ext uri="{BB962C8B-B14F-4D97-AF65-F5344CB8AC3E}">
        <p14:creationId xmlns:p14="http://schemas.microsoft.com/office/powerpoint/2010/main" val="1590840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CFA- is a painful test done to induce an inflammation response and this test was used to test how morphine would interact in pain responses in diseases that are inflammatory diseases. </a:t>
            </a:r>
          </a:p>
          <a:p>
            <a:r>
              <a:rPr lang="en-US" dirty="0"/>
              <a:t>These images give an insight about pain management utilizing opioids</a:t>
            </a:r>
          </a:p>
          <a:p>
            <a:pPr marL="171450" indent="-171450">
              <a:buFontTx/>
              <a:buChar char="-"/>
            </a:pPr>
            <a:r>
              <a:rPr lang="en-US" dirty="0"/>
              <a:t>This demonstrated the affects of MOR in primary sensory neurons with mediation of the opioid analgesic effects in inflammatory pain conditions </a:t>
            </a:r>
          </a:p>
          <a:p>
            <a:pPr marL="171450" indent="-171450">
              <a:buFontTx/>
              <a:buChar char="-"/>
            </a:pPr>
            <a:r>
              <a:rPr lang="en-US" dirty="0"/>
              <a:t>After three days reduced responses to pain in both groups was seen</a:t>
            </a:r>
          </a:p>
          <a:p>
            <a:pPr marL="171450" indent="-171450">
              <a:buFontTx/>
              <a:buChar char="-"/>
            </a:pPr>
            <a:r>
              <a:rPr lang="en-US" dirty="0"/>
              <a:t>Morphine reversed the results in WT</a:t>
            </a:r>
          </a:p>
          <a:p>
            <a:pPr marL="171450" indent="-171450">
              <a:buFontTx/>
              <a:buChar char="-"/>
            </a:pPr>
            <a:r>
              <a:rPr lang="en-US" dirty="0"/>
              <a:t>In the experimental group inject with Morphine caused the mice to still have no/minimal response to pain in a dose dependent manner. The Morphine did not reverse the effects since the mu receptor is knocked out of the mice as the only placeable answer based on this experiment </a:t>
            </a:r>
          </a:p>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37</a:t>
            </a:fld>
            <a:endParaRPr lang="en-US"/>
          </a:p>
        </p:txBody>
      </p:sp>
    </p:spTree>
    <p:extLst>
      <p:ext uri="{BB962C8B-B14F-4D97-AF65-F5344CB8AC3E}">
        <p14:creationId xmlns:p14="http://schemas.microsoft.com/office/powerpoint/2010/main" val="2480416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CFA- is a painful test done to induce an inflammation response and this test was used to test how morphine would interact in pain responses in diseases that are inflammatory diseases. </a:t>
            </a:r>
          </a:p>
          <a:p>
            <a:r>
              <a:rPr lang="en-US" dirty="0"/>
              <a:t>These images give an insight about pain management utilizing opioids</a:t>
            </a:r>
          </a:p>
          <a:p>
            <a:pPr marL="171450" indent="-171450">
              <a:buFontTx/>
              <a:buChar char="-"/>
            </a:pPr>
            <a:r>
              <a:rPr lang="en-US" dirty="0"/>
              <a:t>This demonstrated the affects of MOR in primary sensory neurons with mediation of the opioid analgesic effects in inflammatory pain conditions </a:t>
            </a:r>
          </a:p>
          <a:p>
            <a:pPr marL="171450" indent="-171450">
              <a:buFontTx/>
              <a:buChar char="-"/>
            </a:pPr>
            <a:r>
              <a:rPr lang="en-US" dirty="0"/>
              <a:t>After three days reduced responses to pain in both groups was seen</a:t>
            </a:r>
          </a:p>
          <a:p>
            <a:pPr marL="171450" indent="-171450">
              <a:buFontTx/>
              <a:buChar char="-"/>
            </a:pPr>
            <a:r>
              <a:rPr lang="en-US" dirty="0"/>
              <a:t>Morphine reversed the results in WT</a:t>
            </a:r>
          </a:p>
          <a:p>
            <a:pPr marL="171450" indent="-171450">
              <a:buFontTx/>
              <a:buChar char="-"/>
            </a:pPr>
            <a:r>
              <a:rPr lang="en-US" dirty="0"/>
              <a:t>In the experimental group inject with Morphine caused the mice to still have no/minimal response to pain in a dose dependent manner. The Morphine did not reverse the effects since the mu receptor is knocked out of the mice as the only placeable answer based on this experiment </a:t>
            </a:r>
          </a:p>
          <a:p>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38</a:t>
            </a:fld>
            <a:endParaRPr lang="en-US"/>
          </a:p>
        </p:txBody>
      </p:sp>
    </p:spTree>
    <p:extLst>
      <p:ext uri="{BB962C8B-B14F-4D97-AF65-F5344CB8AC3E}">
        <p14:creationId xmlns:p14="http://schemas.microsoft.com/office/powerpoint/2010/main" val="3841250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intraperitoneal treatment with morphine (10 mg/kg, twice daily for 8 days) </a:t>
            </a:r>
          </a:p>
          <a:p>
            <a:r>
              <a:rPr lang="en-US" dirty="0"/>
              <a:t>Results </a:t>
            </a:r>
            <a:r>
              <a:rPr lang="en-US" dirty="0" err="1"/>
              <a:t>complilation</a:t>
            </a:r>
            <a:r>
              <a:rPr lang="en-US" dirty="0"/>
              <a:t> </a:t>
            </a:r>
            <a:r>
              <a:rPr lang="en-US" dirty="0" err="1"/>
              <a:t>comparision</a:t>
            </a:r>
            <a:r>
              <a:rPr lang="en-US" dirty="0"/>
              <a:t> of WT and OPRM-+</a:t>
            </a:r>
            <a:r>
              <a:rPr lang="en-US" dirty="0" err="1"/>
              <a:t>cKO</a:t>
            </a:r>
            <a:endParaRPr lang="en-US" dirty="0"/>
          </a:p>
          <a:p>
            <a:r>
              <a:rPr lang="en-US" dirty="0"/>
              <a:t>- </a:t>
            </a:r>
            <a:r>
              <a:rPr lang="en-US" dirty="0" err="1"/>
              <a:t>Affermates</a:t>
            </a:r>
            <a:r>
              <a:rPr lang="en-US" dirty="0"/>
              <a:t> that no change occurs if individual do not have MOR </a:t>
            </a:r>
          </a:p>
        </p:txBody>
      </p:sp>
      <p:sp>
        <p:nvSpPr>
          <p:cNvPr id="4" name="Slide Number Placeholder 3"/>
          <p:cNvSpPr>
            <a:spLocks noGrp="1"/>
          </p:cNvSpPr>
          <p:nvPr>
            <p:ph type="sldNum" sz="quarter" idx="5"/>
          </p:nvPr>
        </p:nvSpPr>
        <p:spPr/>
        <p:txBody>
          <a:bodyPr/>
          <a:lstStyle/>
          <a:p>
            <a:fld id="{6AFE5724-31AD-864B-8E98-2A9259FBD482}" type="slidenum">
              <a:rPr lang="en-US" smtClean="0"/>
              <a:t>39</a:t>
            </a:fld>
            <a:endParaRPr lang="en-US"/>
          </a:p>
        </p:txBody>
      </p:sp>
    </p:spTree>
    <p:extLst>
      <p:ext uri="{BB962C8B-B14F-4D97-AF65-F5344CB8AC3E}">
        <p14:creationId xmlns:p14="http://schemas.microsoft.com/office/powerpoint/2010/main" val="3225983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intraperitoneal treatment with morphine (10 mg/kg, twice daily for 8 days) </a:t>
            </a:r>
          </a:p>
          <a:p>
            <a:r>
              <a:rPr lang="en-US" dirty="0"/>
              <a:t>Results </a:t>
            </a:r>
            <a:r>
              <a:rPr lang="en-US" dirty="0" err="1"/>
              <a:t>complilation</a:t>
            </a:r>
            <a:r>
              <a:rPr lang="en-US" dirty="0"/>
              <a:t> </a:t>
            </a:r>
            <a:r>
              <a:rPr lang="en-US" dirty="0" err="1"/>
              <a:t>comparision</a:t>
            </a:r>
            <a:r>
              <a:rPr lang="en-US" dirty="0"/>
              <a:t> of WT and OPRM-+</a:t>
            </a:r>
            <a:r>
              <a:rPr lang="en-US" dirty="0" err="1"/>
              <a:t>cKO</a:t>
            </a:r>
            <a:endParaRPr lang="en-US" dirty="0"/>
          </a:p>
          <a:p>
            <a:r>
              <a:rPr lang="en-US" dirty="0"/>
              <a:t>- Ditto above</a:t>
            </a:r>
          </a:p>
        </p:txBody>
      </p:sp>
      <p:sp>
        <p:nvSpPr>
          <p:cNvPr id="4" name="Slide Number Placeholder 3"/>
          <p:cNvSpPr>
            <a:spLocks noGrp="1"/>
          </p:cNvSpPr>
          <p:nvPr>
            <p:ph type="sldNum" sz="quarter" idx="5"/>
          </p:nvPr>
        </p:nvSpPr>
        <p:spPr/>
        <p:txBody>
          <a:bodyPr/>
          <a:lstStyle/>
          <a:p>
            <a:fld id="{6AFE5724-31AD-864B-8E98-2A9259FBD482}" type="slidenum">
              <a:rPr lang="en-US" smtClean="0"/>
              <a:t>40</a:t>
            </a:fld>
            <a:endParaRPr lang="en-US"/>
          </a:p>
        </p:txBody>
      </p:sp>
    </p:spTree>
    <p:extLst>
      <p:ext uri="{BB962C8B-B14F-4D97-AF65-F5344CB8AC3E}">
        <p14:creationId xmlns:p14="http://schemas.microsoft.com/office/powerpoint/2010/main" val="3784659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intraperitoneal treatment with morphine (10 mg/kg, twice daily for 8 days) </a:t>
            </a:r>
          </a:p>
          <a:p>
            <a:r>
              <a:rPr lang="en-US" dirty="0"/>
              <a:t>Results </a:t>
            </a:r>
            <a:r>
              <a:rPr lang="en-US" dirty="0" err="1"/>
              <a:t>complilation</a:t>
            </a:r>
            <a:r>
              <a:rPr lang="en-US" dirty="0"/>
              <a:t> </a:t>
            </a:r>
            <a:r>
              <a:rPr lang="en-US" dirty="0" err="1"/>
              <a:t>comparision</a:t>
            </a:r>
            <a:r>
              <a:rPr lang="en-US" dirty="0"/>
              <a:t> of WT and OPRM-+</a:t>
            </a:r>
            <a:r>
              <a:rPr lang="en-US" dirty="0" err="1"/>
              <a:t>cKO</a:t>
            </a:r>
            <a:endParaRPr lang="en-US" dirty="0"/>
          </a:p>
          <a:p>
            <a:r>
              <a:rPr lang="en-US" dirty="0"/>
              <a:t>- Ditto above</a:t>
            </a:r>
          </a:p>
        </p:txBody>
      </p:sp>
      <p:sp>
        <p:nvSpPr>
          <p:cNvPr id="4" name="Slide Number Placeholder 3"/>
          <p:cNvSpPr>
            <a:spLocks noGrp="1"/>
          </p:cNvSpPr>
          <p:nvPr>
            <p:ph type="sldNum" sz="quarter" idx="5"/>
          </p:nvPr>
        </p:nvSpPr>
        <p:spPr/>
        <p:txBody>
          <a:bodyPr/>
          <a:lstStyle/>
          <a:p>
            <a:fld id="{6AFE5724-31AD-864B-8E98-2A9259FBD482}" type="slidenum">
              <a:rPr lang="en-US" smtClean="0"/>
              <a:t>41</a:t>
            </a:fld>
            <a:endParaRPr lang="en-US"/>
          </a:p>
        </p:txBody>
      </p:sp>
    </p:spTree>
    <p:extLst>
      <p:ext uri="{BB962C8B-B14F-4D97-AF65-F5344CB8AC3E}">
        <p14:creationId xmlns:p14="http://schemas.microsoft.com/office/powerpoint/2010/main" val="94413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Morphine had the significant different amongst all the drugs. I only included this one because of it’s potential discussion and to continue with the theme of focusing on Morphine.</a:t>
            </a:r>
          </a:p>
          <a:p>
            <a:r>
              <a:rPr lang="en-US" dirty="0"/>
              <a:t>This shows a global score- this is calculated based on weight and number of times a withdrawal symptom is demonstrated. This chart was created after causing a physical dependency to morphine. </a:t>
            </a:r>
          </a:p>
          <a:p>
            <a:r>
              <a:rPr lang="en-US" dirty="0"/>
              <a:t>- WT </a:t>
            </a:r>
            <a:r>
              <a:rPr lang="en-US" dirty="0" err="1"/>
              <a:t>tmice</a:t>
            </a:r>
            <a:r>
              <a:rPr lang="en-US" dirty="0"/>
              <a:t> had a higher global score compared to the Barr2-KO mice until the morphine dose was higher. </a:t>
            </a:r>
          </a:p>
        </p:txBody>
      </p:sp>
      <p:sp>
        <p:nvSpPr>
          <p:cNvPr id="4" name="Slide Number Placeholder 3"/>
          <p:cNvSpPr>
            <a:spLocks noGrp="1"/>
          </p:cNvSpPr>
          <p:nvPr>
            <p:ph type="sldNum" sz="quarter" idx="5"/>
          </p:nvPr>
        </p:nvSpPr>
        <p:spPr/>
        <p:txBody>
          <a:bodyPr/>
          <a:lstStyle/>
          <a:p>
            <a:fld id="{6AFE5724-31AD-864B-8E98-2A9259FBD482}" type="slidenum">
              <a:rPr lang="en-US" smtClean="0"/>
              <a:t>42</a:t>
            </a:fld>
            <a:endParaRPr lang="en-US"/>
          </a:p>
        </p:txBody>
      </p:sp>
    </p:spTree>
    <p:extLst>
      <p:ext uri="{BB962C8B-B14F-4D97-AF65-F5344CB8AC3E}">
        <p14:creationId xmlns:p14="http://schemas.microsoft.com/office/powerpoint/2010/main" val="739940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MORs in primary sensory neurons play an essential role in the inhibitory effects of systemically administered opioids on both nociception and persistent inflammatory pain as demonstrated throughout the articles. </a:t>
            </a:r>
          </a:p>
          <a:p>
            <a:r>
              <a:rPr lang="en-US" dirty="0"/>
              <a:t>With that in mind reducing MORs receptors through genetic ablation results in reduced opioid affect. Since the reduced amount of mu receptors is present. This could be a target of therapeutic affects. By targeting mu receptors numbers, with reduced numbers this could be a potential mechanism that is also less painful and could cause less relapse. Exploration of realistically reducing the receptors would have to be explore either through inhibition methods similar to enzyme effects or ablating the receptors completely. </a:t>
            </a:r>
          </a:p>
          <a:p>
            <a:endParaRPr lang="en-US" dirty="0"/>
          </a:p>
          <a:p>
            <a:r>
              <a:rPr lang="en-US" dirty="0"/>
              <a:t>A potential molecule of interest for B-</a:t>
            </a:r>
            <a:r>
              <a:rPr lang="en-US" dirty="0" err="1"/>
              <a:t>arrestin</a:t>
            </a:r>
            <a:r>
              <a:rPr lang="en-US" dirty="0"/>
              <a:t> 2 is GRK regulation. Along with G coupled receptors for regulation of activation too.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therapeutic opportunity is dependent on the associated molecules; could recruit beta </a:t>
            </a:r>
            <a:r>
              <a:rPr lang="en-US" dirty="0" err="1"/>
              <a:t>arrestin</a:t>
            </a:r>
            <a:r>
              <a:rPr lang="en-US" dirty="0"/>
              <a:t> 1 instead of beta </a:t>
            </a:r>
            <a:r>
              <a:rPr lang="en-US" dirty="0" err="1"/>
              <a:t>arrestin</a:t>
            </a:r>
            <a:r>
              <a:rPr lang="en-US" dirty="0"/>
              <a:t> 2 activating MOR. Further research should be conducted on what molecule would be the best associated molecule of target. Particularly if one target molecule has affects in other </a:t>
            </a:r>
            <a:r>
              <a:rPr lang="en-US" dirty="0" err="1"/>
              <a:t>ares</a:t>
            </a:r>
            <a:r>
              <a:rPr lang="en-US" dirty="0"/>
              <a:t> of the body would inhibiting that molecule cause more harm than good. Another aspect is if the target molecule of inhibition associated with the MOR receptor would also cause a decrease in other areas of the brain that light up with addiction. While this was a presentation about pain, which chronic pain comes the ability to become addicted to the very medicine that helps someone, and this could also lead to other addictions.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a:t>
            </a:r>
          </a:p>
          <a:p>
            <a:r>
              <a:rPr lang="en-US" dirty="0"/>
              <a:t>With the theory of decreased receptors through ablation as seen in the mice group that was KO-MOR, higher doses of morphine was needed in the experiments that were focused on to induce an effect. While this is true for Morphine. However, there may be another options rather than ablating  a useful receptor when it comes to pain management. While beta </a:t>
            </a:r>
            <a:r>
              <a:rPr lang="en-US" dirty="0" err="1"/>
              <a:t>arrestin</a:t>
            </a:r>
            <a:r>
              <a:rPr lang="en-US" dirty="0"/>
              <a:t> does not </a:t>
            </a:r>
            <a:r>
              <a:rPr lang="en-US" dirty="0" err="1"/>
              <a:t>sitmulate</a:t>
            </a:r>
            <a:r>
              <a:rPr lang="en-US" dirty="0"/>
              <a:t> pain it was shown to be important in the MOR receptor mediation of pain when administered opioid. Without the beta receptors both 1 and 2 it significantly had an impact on the pain management needed for the mice during tests. </a:t>
            </a:r>
          </a:p>
          <a:p>
            <a:r>
              <a:rPr lang="en-US" dirty="0"/>
              <a:t>The MOR receptor is impacted by beta-</a:t>
            </a:r>
            <a:r>
              <a:rPr lang="en-US" dirty="0" err="1"/>
              <a:t>arrestin</a:t>
            </a:r>
            <a:r>
              <a:rPr lang="en-US" dirty="0"/>
              <a:t> levels throughout the brain. Without beta arresting the MOR receptors are less affected via G-protein receptor .</a:t>
            </a:r>
          </a:p>
          <a:p>
            <a:r>
              <a:rPr lang="en-US" dirty="0"/>
              <a:t>The beta- </a:t>
            </a:r>
            <a:r>
              <a:rPr lang="en-US" dirty="0" err="1"/>
              <a:t>arrestin</a:t>
            </a:r>
            <a:r>
              <a:rPr lang="en-US" dirty="0"/>
              <a:t> affects should be closely looked at as a mediation of additions. The MOR receptor need beta </a:t>
            </a:r>
            <a:r>
              <a:rPr lang="en-US" dirty="0" err="1"/>
              <a:t>arrestion</a:t>
            </a:r>
            <a:r>
              <a:rPr lang="en-US" dirty="0"/>
              <a:t> to activate the g protein receptors and have the analgesic affects of morphine to become apparent based on tests.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administered opioids. Principally mediated by MORs expressed at the first sensory synapse in the spinal cord, where they are crucially involved in regulating nociceptive input from primary sensory nerves. </a:t>
            </a:r>
          </a:p>
          <a:p>
            <a:endParaRPr lang="en-US" dirty="0"/>
          </a:p>
          <a:p>
            <a:r>
              <a:rPr lang="en-US" dirty="0"/>
              <a:t>While they were genetically engineered to not have the mu receptor or reduced mu receptors doing this in humans maybe controversial. Especially, if only select groups are chosen to do it such as those who have addition throughout their family and particularly drug or alcohol addition if other receptors were found to be correlated with the MOR receptors.</a:t>
            </a:r>
          </a:p>
          <a:p>
            <a:endParaRPr lang="en-US" dirty="0"/>
          </a:p>
          <a:p>
            <a:r>
              <a:rPr lang="en-US" dirty="0"/>
              <a:t>The effects of opioid particularly with morphine:</a:t>
            </a:r>
          </a:p>
          <a:p>
            <a:r>
              <a:rPr lang="en-US" dirty="0"/>
              <a:t>Less server analgesia effects were demonstrated in the MOR </a:t>
            </a:r>
            <a:r>
              <a:rPr lang="en-US" dirty="0" err="1"/>
              <a:t>recepter</a:t>
            </a:r>
            <a:r>
              <a:rPr lang="en-US" dirty="0"/>
              <a:t> B- </a:t>
            </a:r>
            <a:r>
              <a:rPr lang="en-US" dirty="0" err="1"/>
              <a:t>arrestin</a:t>
            </a:r>
            <a:r>
              <a:rPr lang="en-US" dirty="0"/>
              <a:t> interaction</a:t>
            </a:r>
          </a:p>
          <a:p>
            <a:r>
              <a:rPr lang="en-US" dirty="0"/>
              <a:t> B </a:t>
            </a:r>
            <a:r>
              <a:rPr lang="en-US" dirty="0" err="1"/>
              <a:t>arrestin</a:t>
            </a:r>
            <a:r>
              <a:rPr lang="en-US" dirty="0"/>
              <a:t> recruitment is subjective to recruiter molecules just like other effects within the body. </a:t>
            </a:r>
          </a:p>
          <a:p>
            <a:r>
              <a:rPr lang="en-US" dirty="0"/>
              <a:t>The </a:t>
            </a:r>
            <a:r>
              <a:rPr lang="en-US" dirty="0" err="1"/>
              <a:t>prominate</a:t>
            </a:r>
            <a:r>
              <a:rPr lang="en-US" dirty="0"/>
              <a:t> beta- </a:t>
            </a:r>
            <a:r>
              <a:rPr lang="en-US" dirty="0" err="1"/>
              <a:t>arrestin</a:t>
            </a:r>
            <a:r>
              <a:rPr lang="en-US" dirty="0"/>
              <a:t> receptor for morphine is beta arrestin2 rather than beta </a:t>
            </a:r>
            <a:r>
              <a:rPr lang="en-US" dirty="0" err="1"/>
              <a:t>arrestin</a:t>
            </a:r>
            <a:r>
              <a:rPr lang="en-US" dirty="0"/>
              <a:t> 1. </a:t>
            </a:r>
          </a:p>
          <a:p>
            <a:r>
              <a:rPr lang="en-US" dirty="0"/>
              <a:t>Through the experiments observations were made that:</a:t>
            </a:r>
          </a:p>
          <a:p>
            <a:r>
              <a:rPr lang="en-US" dirty="0"/>
              <a:t>Betaarrestin2 is highly involved with morphine in regards to induced tolerance in the hot plate test</a:t>
            </a:r>
          </a:p>
          <a:p>
            <a:r>
              <a:rPr lang="en-US" dirty="0"/>
              <a:t>Barr2-KO mice had an enhanced hypothermic response to morphine </a:t>
            </a:r>
          </a:p>
        </p:txBody>
      </p:sp>
      <p:sp>
        <p:nvSpPr>
          <p:cNvPr id="4" name="Slide Number Placeholder 3"/>
          <p:cNvSpPr>
            <a:spLocks noGrp="1"/>
          </p:cNvSpPr>
          <p:nvPr>
            <p:ph type="sldNum" sz="quarter" idx="5"/>
          </p:nvPr>
        </p:nvSpPr>
        <p:spPr/>
        <p:txBody>
          <a:bodyPr/>
          <a:lstStyle/>
          <a:p>
            <a:fld id="{6AFE5724-31AD-864B-8E98-2A9259FBD482}" type="slidenum">
              <a:rPr lang="en-US" smtClean="0"/>
              <a:t>43</a:t>
            </a:fld>
            <a:endParaRPr lang="en-US"/>
          </a:p>
        </p:txBody>
      </p:sp>
    </p:spTree>
    <p:extLst>
      <p:ext uri="{BB962C8B-B14F-4D97-AF65-F5344CB8AC3E}">
        <p14:creationId xmlns:p14="http://schemas.microsoft.com/office/powerpoint/2010/main" val="2537630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do we need to know more in relation to the MOR receptors and the body? What other pathways of consideration should be made when determining if the MOR receptor is the receptor we should be targeting with b-</a:t>
            </a:r>
            <a:r>
              <a:rPr lang="en-US" dirty="0" err="1"/>
              <a:t>arrestin</a:t>
            </a:r>
            <a:r>
              <a:rPr lang="en-US" dirty="0"/>
              <a:t>? </a:t>
            </a:r>
          </a:p>
          <a:p>
            <a:pPr marL="171450" indent="-171450">
              <a:buFontTx/>
              <a:buChar char="-"/>
            </a:pPr>
            <a:r>
              <a:rPr lang="en-US" dirty="0"/>
              <a:t>Could knowing more about the MOR receptors impact how we handle individuals addicted to opioids.</a:t>
            </a:r>
          </a:p>
          <a:p>
            <a:pPr marL="171450" indent="-171450">
              <a:buFontTx/>
              <a:buChar char="-"/>
            </a:pPr>
            <a:r>
              <a:rPr lang="en-US" dirty="0"/>
              <a:t>Could this help with the opioid crisis that we are in right now? Would it only cause more people to try drugs knowing the pathway and that a treatment is out there to help them when they become addicted to it?</a:t>
            </a:r>
          </a:p>
          <a:p>
            <a:pPr marL="171450" indent="-171450">
              <a:buFontTx/>
              <a:buChar char="-"/>
            </a:pPr>
            <a:r>
              <a:rPr lang="en-US" dirty="0"/>
              <a:t>Do you thinking knowing how many receptors are present in someone could determine their likelihood of becoming addicted to certain opioids? Do you think this is a way of determining how many time someone could have before they became addicted to various opioids? </a:t>
            </a:r>
          </a:p>
        </p:txBody>
      </p:sp>
      <p:sp>
        <p:nvSpPr>
          <p:cNvPr id="4" name="Slide Number Placeholder 3"/>
          <p:cNvSpPr>
            <a:spLocks noGrp="1"/>
          </p:cNvSpPr>
          <p:nvPr>
            <p:ph type="sldNum" sz="quarter" idx="5"/>
          </p:nvPr>
        </p:nvSpPr>
        <p:spPr/>
        <p:txBody>
          <a:bodyPr/>
          <a:lstStyle/>
          <a:p>
            <a:fld id="{6AFE5724-31AD-864B-8E98-2A9259FBD482}" type="slidenum">
              <a:rPr lang="en-US" smtClean="0"/>
              <a:t>44</a:t>
            </a:fld>
            <a:endParaRPr lang="en-US"/>
          </a:p>
        </p:txBody>
      </p:sp>
    </p:spTree>
    <p:extLst>
      <p:ext uri="{BB962C8B-B14F-4D97-AF65-F5344CB8AC3E}">
        <p14:creationId xmlns:p14="http://schemas.microsoft.com/office/powerpoint/2010/main" val="332377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kind of pain: chronic and congenital insensitivity pain (CIP)/ congenital analgesia</a:t>
            </a:r>
          </a:p>
          <a:p>
            <a:pPr marL="171450" indent="-171450">
              <a:buFontTx/>
              <a:buChar char="-"/>
            </a:pPr>
            <a:r>
              <a:rPr lang="en-US" dirty="0"/>
              <a:t>CIP- individuals cannot feel pain </a:t>
            </a:r>
          </a:p>
          <a:p>
            <a:pPr marL="171450" indent="-171450">
              <a:buFontTx/>
              <a:buChar char="-"/>
            </a:pPr>
            <a:r>
              <a:rPr lang="en-US" dirty="0"/>
              <a:t>Chronic pain- caused by inflammation or dysfunctional nerve</a:t>
            </a:r>
          </a:p>
          <a:p>
            <a:pPr marL="171450" indent="-171450">
              <a:buFontTx/>
              <a:buChar char="-"/>
            </a:pPr>
            <a:endParaRPr lang="en-US" dirty="0"/>
          </a:p>
          <a:p>
            <a:pPr marL="171450" indent="-171450">
              <a:buFontTx/>
              <a:buChar char="-"/>
            </a:pPr>
            <a:r>
              <a:rPr lang="en-US" dirty="0"/>
              <a:t>Pain Matrix: anterior cingulate cortex, thalamus, and insula are what respond to pain stimuli- diagram on next slide. </a:t>
            </a:r>
          </a:p>
          <a:p>
            <a:pPr marL="171450" indent="-171450">
              <a:buFontTx/>
              <a:buChar char="-"/>
            </a:pPr>
            <a:r>
              <a:rPr lang="en-US" dirty="0"/>
              <a:t>Tickling is a form of pain, causes an autonomic emotional response. </a:t>
            </a:r>
          </a:p>
          <a:p>
            <a:pPr marL="171450" indent="-171450">
              <a:buFontTx/>
              <a:buChar char="-"/>
            </a:pPr>
            <a:r>
              <a:rPr lang="en-US" dirty="0"/>
              <a:t>Nociceptors do not exist in the brain which is why </a:t>
            </a:r>
            <a:r>
              <a:rPr lang="en-US" dirty="0" err="1"/>
              <a:t>nero</a:t>
            </a:r>
            <a:r>
              <a:rPr lang="en-US" dirty="0"/>
              <a:t> surgeons can perform surgery why the individual is awake and not pain management is needed to the extent that other surgeries may need. </a:t>
            </a:r>
          </a:p>
        </p:txBody>
      </p:sp>
      <p:sp>
        <p:nvSpPr>
          <p:cNvPr id="4" name="Slide Number Placeholder 3"/>
          <p:cNvSpPr>
            <a:spLocks noGrp="1"/>
          </p:cNvSpPr>
          <p:nvPr>
            <p:ph type="sldNum" sz="quarter" idx="5"/>
          </p:nvPr>
        </p:nvSpPr>
        <p:spPr/>
        <p:txBody>
          <a:bodyPr/>
          <a:lstStyle/>
          <a:p>
            <a:fld id="{6AFE5724-31AD-864B-8E98-2A9259FBD482}" type="slidenum">
              <a:rPr lang="en-US" smtClean="0"/>
              <a:t>6</a:t>
            </a:fld>
            <a:endParaRPr lang="en-US"/>
          </a:p>
        </p:txBody>
      </p:sp>
    </p:spTree>
    <p:extLst>
      <p:ext uri="{BB962C8B-B14F-4D97-AF65-F5344CB8AC3E}">
        <p14:creationId xmlns:p14="http://schemas.microsoft.com/office/powerpoint/2010/main" val="229713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Nociceptors- found throughout the body except the brain</a:t>
            </a:r>
          </a:p>
          <a:p>
            <a:r>
              <a:rPr lang="en-US" dirty="0"/>
              <a:t>They are what ‘feels’ pain that could be  mechanical, physical, or emotional pain</a:t>
            </a:r>
          </a:p>
          <a:p>
            <a:r>
              <a:rPr lang="en-US" dirty="0"/>
              <a:t>Examples of where these receptors can be found: skin, muscles, or bones. </a:t>
            </a:r>
          </a:p>
          <a:p>
            <a:r>
              <a:rPr lang="en-US" dirty="0"/>
              <a:t>Three kinds of nociceptors:  thermal, chemical, mechanical </a:t>
            </a:r>
          </a:p>
          <a:p>
            <a:r>
              <a:rPr lang="en-US" dirty="0"/>
              <a:t>Nociceptive pain occurs in 5 phases</a:t>
            </a:r>
          </a:p>
          <a:p>
            <a:pPr marL="228600" indent="-228600">
              <a:buAutoNum type="arabicParenR"/>
            </a:pPr>
            <a:r>
              <a:rPr lang="en-US" dirty="0"/>
              <a:t>Transduction- occurs when peripheral terminals of the nociceptive c fibers and A-delta fibers are depolarized by Noxious mechanism, thermal, or chemical energy</a:t>
            </a:r>
          </a:p>
          <a:p>
            <a:pPr marL="228600" indent="-228600">
              <a:buAutoNum type="arabicParenR"/>
            </a:pPr>
            <a:r>
              <a:rPr lang="en-US" dirty="0"/>
              <a:t>Conduction- conduction across the peripheral process to the central process and is depolarizing the presynaptic terminal</a:t>
            </a:r>
          </a:p>
          <a:p>
            <a:pPr marL="228600" indent="-228600">
              <a:buAutoNum type="arabicParenR"/>
            </a:pPr>
            <a:r>
              <a:rPr lang="en-US" dirty="0"/>
              <a:t>Transmission- starts when the nociceptive action potential reaches the presynaptic terminals in the dorsal horn</a:t>
            </a:r>
          </a:p>
          <a:p>
            <a:pPr marL="228600" indent="-228600">
              <a:buAutoNum type="arabicParenR"/>
            </a:pPr>
            <a:r>
              <a:rPr lang="en-US" dirty="0"/>
              <a:t>Modulation- adaptive process involving both </a:t>
            </a:r>
            <a:r>
              <a:rPr lang="en-US" dirty="0" err="1"/>
              <a:t>excitory</a:t>
            </a:r>
            <a:r>
              <a:rPr lang="en-US" dirty="0"/>
              <a:t> and inhibitory mechanisms- this is where normal responding 2nd ordered neurons can be suppressed or activated. </a:t>
            </a:r>
          </a:p>
          <a:p>
            <a:pPr marL="228600" indent="-228600">
              <a:buAutoNum type="arabicParenR"/>
            </a:pPr>
            <a:r>
              <a:rPr lang="en-US" dirty="0"/>
              <a:t>Perception- dependent upon neural processing in the spinal cord and several brain regions. Assenting of the spinothalamic tract are decoded by the thalamus, sensorimotor cortex, insular cortex and the anterior cingulate to be perceived in the proper response. </a:t>
            </a:r>
          </a:p>
        </p:txBody>
      </p:sp>
      <p:sp>
        <p:nvSpPr>
          <p:cNvPr id="4" name="Slide Number Placeholder 3"/>
          <p:cNvSpPr>
            <a:spLocks noGrp="1"/>
          </p:cNvSpPr>
          <p:nvPr>
            <p:ph type="sldNum" sz="quarter" idx="5"/>
          </p:nvPr>
        </p:nvSpPr>
        <p:spPr/>
        <p:txBody>
          <a:bodyPr/>
          <a:lstStyle/>
          <a:p>
            <a:fld id="{6AFE5724-31AD-864B-8E98-2A9259FBD482}" type="slidenum">
              <a:rPr lang="en-US" smtClean="0"/>
              <a:t>7</a:t>
            </a:fld>
            <a:endParaRPr lang="en-US"/>
          </a:p>
        </p:txBody>
      </p:sp>
    </p:spTree>
    <p:extLst>
      <p:ext uri="{BB962C8B-B14F-4D97-AF65-F5344CB8AC3E}">
        <p14:creationId xmlns:p14="http://schemas.microsoft.com/office/powerpoint/2010/main" val="351911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Also called opioid use disorder</a:t>
            </a:r>
          </a:p>
          <a:p>
            <a:pPr marL="171450" indent="-171450">
              <a:buFontTx/>
              <a:buChar char="-"/>
            </a:pPr>
            <a:r>
              <a:rPr lang="en-US" dirty="0"/>
              <a:t>Stems from the mesolimbic pathways- regulates motivation and gives us pleasure- motivating us to repeat them</a:t>
            </a:r>
          </a:p>
          <a:p>
            <a:pPr marL="171450" indent="-171450">
              <a:buFontTx/>
              <a:buChar char="-"/>
            </a:pPr>
            <a:r>
              <a:rPr lang="en-US" dirty="0"/>
              <a:t>This is where addictions occur</a:t>
            </a:r>
          </a:p>
          <a:p>
            <a:pPr marL="171450" indent="-171450">
              <a:buFontTx/>
              <a:buChar char="-"/>
            </a:pPr>
            <a:r>
              <a:rPr lang="en-US" dirty="0"/>
              <a:t>GABAergic interneurons regulate the dopamine that can be inhibited by the mu opioid receptors</a:t>
            </a:r>
          </a:p>
          <a:p>
            <a:pPr marL="628650" lvl="1" indent="-171450">
              <a:buFontTx/>
              <a:buChar char="-"/>
            </a:pPr>
            <a:r>
              <a:rPr lang="en-US" dirty="0"/>
              <a:t>This drives early beginning of addiction</a:t>
            </a:r>
          </a:p>
          <a:p>
            <a:pPr marL="171450" lvl="0" indent="-171450">
              <a:buFontTx/>
              <a:buChar char="-"/>
            </a:pPr>
            <a:r>
              <a:rPr lang="en-US" dirty="0"/>
              <a:t>cAMP makes neurons more likely to be </a:t>
            </a:r>
            <a:r>
              <a:rPr lang="en-US" dirty="0" err="1"/>
              <a:t>polarlized</a:t>
            </a:r>
            <a:r>
              <a:rPr lang="en-US" dirty="0"/>
              <a:t>- with more camp having a stronger reaction- mu opioid inhibit cAMP and shuts off neurons</a:t>
            </a:r>
          </a:p>
          <a:p>
            <a:pPr marL="628650" lvl="1" indent="-171450">
              <a:buFontTx/>
              <a:buChar char="-"/>
            </a:pPr>
            <a:r>
              <a:rPr lang="en-US" dirty="0"/>
              <a:t>This decreases over time in longer term opioid use</a:t>
            </a:r>
          </a:p>
          <a:p>
            <a:pPr marL="628650" lvl="1" indent="-171450">
              <a:buFontTx/>
              <a:buChar char="-"/>
            </a:pPr>
            <a:r>
              <a:rPr lang="en-US" dirty="0"/>
              <a:t>Thus, individuals need more opioids to overcome the body overriding current doses </a:t>
            </a:r>
          </a:p>
          <a:p>
            <a:pPr marL="171450" lvl="0" indent="-171450">
              <a:buFontTx/>
              <a:buChar char="-"/>
            </a:pPr>
            <a:r>
              <a:rPr lang="en-US" dirty="0"/>
              <a:t>We will discus the G-protein receptors with looking at the beta </a:t>
            </a:r>
            <a:r>
              <a:rPr lang="en-US" dirty="0" err="1"/>
              <a:t>arrestin</a:t>
            </a:r>
            <a:r>
              <a:rPr lang="en-US" dirty="0"/>
              <a:t> receptors</a:t>
            </a:r>
          </a:p>
          <a:p>
            <a:pPr marL="171450" lvl="0" indent="-171450">
              <a:buFontTx/>
              <a:buChar char="-"/>
            </a:pPr>
            <a:r>
              <a:rPr lang="en-US" dirty="0"/>
              <a:t>GRK a signaling molecule- important for discussion </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6AFE5724-31AD-864B-8E98-2A9259FBD482}" type="slidenum">
              <a:rPr lang="en-US" smtClean="0"/>
              <a:t>10</a:t>
            </a:fld>
            <a:endParaRPr lang="en-US"/>
          </a:p>
        </p:txBody>
      </p:sp>
    </p:spTree>
    <p:extLst>
      <p:ext uri="{BB962C8B-B14F-4D97-AF65-F5344CB8AC3E}">
        <p14:creationId xmlns:p14="http://schemas.microsoft.com/office/powerpoint/2010/main" val="143403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Hypothesis: Through our understanding of the beta-arresting and MOR interactions IT may provide a novel mechanism by which to produce analgesia with less sever adverse effects through alternative beta </a:t>
            </a:r>
            <a:r>
              <a:rPr lang="en-US" dirty="0" err="1"/>
              <a:t>arrestin</a:t>
            </a:r>
            <a:r>
              <a:rPr lang="en-US" dirty="0"/>
              <a:t> contribution or other contributions to MORs in conjunction with a dose dependent response with morphine.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Problem: It is unclear whether opioid-induced analgesic tolerance are solely due to stimulation of MORs expressed in DRG neurons in conjunction with unknown interactions in the primary sensory neurons produced by systemic opioids using in animal model in which MORs are entirely eliminated from the DRG. Basically, we do not know enough about the b-</a:t>
            </a:r>
            <a:r>
              <a:rPr lang="en-US" dirty="0" err="1"/>
              <a:t>arrestin</a:t>
            </a:r>
            <a:r>
              <a:rPr lang="en-US" dirty="0"/>
              <a:t> ½ interactions with MOR  of longer term use as a pain management technique. </a:t>
            </a:r>
          </a:p>
          <a:p>
            <a:endParaRPr lang="en-US" dirty="0"/>
          </a:p>
          <a:p>
            <a:r>
              <a:rPr lang="en-US" dirty="0"/>
              <a:t>The importance of these papers contribute to the understanding of b-</a:t>
            </a:r>
            <a:r>
              <a:rPr lang="en-US" dirty="0" err="1"/>
              <a:t>arrestin</a:t>
            </a:r>
            <a:r>
              <a:rPr lang="en-US" dirty="0"/>
              <a:t>  role in addictive responses in the mu opioid receptors. With understanding of the MOR and b-</a:t>
            </a:r>
            <a:r>
              <a:rPr lang="en-US" dirty="0" err="1"/>
              <a:t>arrestin</a:t>
            </a:r>
            <a:r>
              <a:rPr lang="en-US" dirty="0"/>
              <a:t> interaction it can help develop ways of mitigating treatment for individuals addicted to opioids and opioid like drugs. Through this mitigation longer term remission can be achieved through the understanding of the interaction of b-</a:t>
            </a:r>
            <a:r>
              <a:rPr lang="en-US" dirty="0" err="1"/>
              <a:t>arrestin</a:t>
            </a:r>
            <a:r>
              <a:rPr lang="en-US" dirty="0"/>
              <a:t>, mu opioid receptors.  This will help save lives and change individuals live who are affected by these drugs. </a:t>
            </a:r>
          </a:p>
        </p:txBody>
      </p:sp>
      <p:sp>
        <p:nvSpPr>
          <p:cNvPr id="4" name="Slide Number Placeholder 3"/>
          <p:cNvSpPr>
            <a:spLocks noGrp="1"/>
          </p:cNvSpPr>
          <p:nvPr>
            <p:ph type="sldNum" sz="quarter" idx="5"/>
          </p:nvPr>
        </p:nvSpPr>
        <p:spPr/>
        <p:txBody>
          <a:bodyPr/>
          <a:lstStyle/>
          <a:p>
            <a:fld id="{6AFE5724-31AD-864B-8E98-2A9259FBD482}" type="slidenum">
              <a:rPr lang="en-US" smtClean="0"/>
              <a:t>11</a:t>
            </a:fld>
            <a:endParaRPr lang="en-US"/>
          </a:p>
        </p:txBody>
      </p:sp>
    </p:spTree>
    <p:extLst>
      <p:ext uri="{BB962C8B-B14F-4D97-AF65-F5344CB8AC3E}">
        <p14:creationId xmlns:p14="http://schemas.microsoft.com/office/powerpoint/2010/main" val="205332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Formulin</a:t>
            </a:r>
            <a:r>
              <a:rPr lang="en-US" dirty="0"/>
              <a:t> was injected into the hind paw of the mouse and then measured to see what the mouse would display for pain response. </a:t>
            </a:r>
          </a:p>
        </p:txBody>
      </p:sp>
      <p:sp>
        <p:nvSpPr>
          <p:cNvPr id="4" name="Slide Number Placeholder 3"/>
          <p:cNvSpPr>
            <a:spLocks noGrp="1"/>
          </p:cNvSpPr>
          <p:nvPr>
            <p:ph type="sldNum" sz="quarter" idx="5"/>
          </p:nvPr>
        </p:nvSpPr>
        <p:spPr/>
        <p:txBody>
          <a:bodyPr/>
          <a:lstStyle/>
          <a:p>
            <a:fld id="{6AFE5724-31AD-864B-8E98-2A9259FBD482}" type="slidenum">
              <a:rPr lang="en-US" smtClean="0"/>
              <a:t>13</a:t>
            </a:fld>
            <a:endParaRPr lang="en-US"/>
          </a:p>
        </p:txBody>
      </p:sp>
    </p:spTree>
    <p:extLst>
      <p:ext uri="{BB962C8B-B14F-4D97-AF65-F5344CB8AC3E}">
        <p14:creationId xmlns:p14="http://schemas.microsoft.com/office/powerpoint/2010/main" val="147654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Measured how long it took for the mouse to pull away from the hot plat</a:t>
            </a:r>
          </a:p>
        </p:txBody>
      </p:sp>
      <p:sp>
        <p:nvSpPr>
          <p:cNvPr id="4" name="Slide Number Placeholder 3"/>
          <p:cNvSpPr>
            <a:spLocks noGrp="1"/>
          </p:cNvSpPr>
          <p:nvPr>
            <p:ph type="sldNum" sz="quarter" idx="5"/>
          </p:nvPr>
        </p:nvSpPr>
        <p:spPr/>
        <p:txBody>
          <a:bodyPr/>
          <a:lstStyle/>
          <a:p>
            <a:fld id="{6AFE5724-31AD-864B-8E98-2A9259FBD482}" type="slidenum">
              <a:rPr lang="en-US" smtClean="0"/>
              <a:t>14</a:t>
            </a:fld>
            <a:endParaRPr lang="en-US"/>
          </a:p>
        </p:txBody>
      </p:sp>
    </p:spTree>
    <p:extLst>
      <p:ext uri="{BB962C8B-B14F-4D97-AF65-F5344CB8AC3E}">
        <p14:creationId xmlns:p14="http://schemas.microsoft.com/office/powerpoint/2010/main" val="61942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0675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7821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0725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99661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755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3631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619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382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975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7192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11/17/20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856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11/17/20</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7048771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3C11C7-FAA6-4D6D-A061-6009C3AB4FC2}"/>
              </a:ext>
            </a:extLst>
          </p:cNvPr>
          <p:cNvPicPr>
            <a:picLocks noChangeAspect="1"/>
          </p:cNvPicPr>
          <p:nvPr/>
        </p:nvPicPr>
        <p:blipFill rotWithShape="1">
          <a:blip r:embed="rId2"/>
          <a:srcRect t="25350" b="19060"/>
          <a:stretch/>
        </p:blipFill>
        <p:spPr>
          <a:xfrm>
            <a:off x="-15059" y="1"/>
            <a:ext cx="12200741" cy="4510316"/>
          </a:xfrm>
          <a:prstGeom prst="rect">
            <a:avLst/>
          </a:prstGeom>
        </p:spPr>
      </p:pic>
      <p:sp>
        <p:nvSpPr>
          <p:cNvPr id="11" name="Rectangle 10">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DAC60-8A98-9B45-AC62-1F2A29581115}"/>
              </a:ext>
            </a:extLst>
          </p:cNvPr>
          <p:cNvSpPr>
            <a:spLocks noGrp="1"/>
          </p:cNvSpPr>
          <p:nvPr>
            <p:ph type="ctrTitle"/>
          </p:nvPr>
        </p:nvSpPr>
        <p:spPr>
          <a:xfrm>
            <a:off x="2069331" y="680484"/>
            <a:ext cx="8031961" cy="5136515"/>
          </a:xfrm>
        </p:spPr>
        <p:txBody>
          <a:bodyPr>
            <a:normAutofit/>
          </a:bodyPr>
          <a:lstStyle/>
          <a:p>
            <a:r>
              <a:rPr lang="en-US" sz="4400" dirty="0"/>
              <a:t>Beta </a:t>
            </a:r>
            <a:r>
              <a:rPr lang="en-US" sz="4400" dirty="0" err="1"/>
              <a:t>Arrestin</a:t>
            </a:r>
            <a:r>
              <a:rPr lang="en-US" sz="4400" dirty="0"/>
              <a:t> Receptors Role in Conjunction with Mu Opioid Receptors (MOR)</a:t>
            </a:r>
          </a:p>
        </p:txBody>
      </p:sp>
      <p:sp>
        <p:nvSpPr>
          <p:cNvPr id="3" name="Subtitle 2">
            <a:extLst>
              <a:ext uri="{FF2B5EF4-FFF2-40B4-BE49-F238E27FC236}">
                <a16:creationId xmlns:a16="http://schemas.microsoft.com/office/drawing/2014/main" id="{75C866CC-811F-7A43-A9CB-8B0FB63A8FD9}"/>
              </a:ext>
            </a:extLst>
          </p:cNvPr>
          <p:cNvSpPr>
            <a:spLocks noGrp="1"/>
          </p:cNvSpPr>
          <p:nvPr>
            <p:ph type="subTitle" idx="1"/>
          </p:nvPr>
        </p:nvSpPr>
        <p:spPr>
          <a:xfrm>
            <a:off x="2780983" y="5945844"/>
            <a:ext cx="6396471" cy="509627"/>
          </a:xfrm>
        </p:spPr>
        <p:txBody>
          <a:bodyPr>
            <a:normAutofit/>
          </a:bodyPr>
          <a:lstStyle/>
          <a:p>
            <a:r>
              <a:rPr lang="en-US" sz="1200" dirty="0"/>
              <a:t>By Maddi Bauer</a:t>
            </a:r>
          </a:p>
        </p:txBody>
      </p:sp>
      <p:grpSp>
        <p:nvGrpSpPr>
          <p:cNvPr id="13" name="Group 12">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85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2" name="Rectangle 131">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4" y="4764840"/>
            <a:ext cx="12205536" cy="2093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47674-9C80-FF4D-94B1-44CD40111B2C}"/>
              </a:ext>
            </a:extLst>
          </p:cNvPr>
          <p:cNvSpPr>
            <a:spLocks noGrp="1"/>
          </p:cNvSpPr>
          <p:nvPr>
            <p:ph type="title"/>
          </p:nvPr>
        </p:nvSpPr>
        <p:spPr>
          <a:xfrm>
            <a:off x="1644829" y="5180719"/>
            <a:ext cx="8895351" cy="812767"/>
          </a:xfrm>
        </p:spPr>
        <p:txBody>
          <a:bodyPr vert="horz" lIns="91440" tIns="45720" rIns="91440" bIns="45720" rtlCol="0" anchor="b">
            <a:normAutofit/>
          </a:bodyPr>
          <a:lstStyle/>
          <a:p>
            <a:pPr algn="ctr"/>
            <a:r>
              <a:rPr lang="en-US" dirty="0"/>
              <a:t>Opioid- addiction mu receptor</a:t>
            </a:r>
            <a:endParaRPr lang="en-US"/>
          </a:p>
        </p:txBody>
      </p:sp>
      <p:pic>
        <p:nvPicPr>
          <p:cNvPr id="6148" name="Picture 4" descr="Designing Safer Analgesics via μ-Opioid Receptor Pathways: Trends in  Pharmacological Sciences">
            <a:extLst>
              <a:ext uri="{FF2B5EF4-FFF2-40B4-BE49-F238E27FC236}">
                <a16:creationId xmlns:a16="http://schemas.microsoft.com/office/drawing/2014/main" id="{43B549CE-18B0-F048-96EB-E039DC7E1A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7137" y="232972"/>
            <a:ext cx="8364189" cy="4704857"/>
          </a:xfrm>
          <a:prstGeom prst="rect">
            <a:avLst/>
          </a:prstGeom>
          <a:noFill/>
          <a:extLst>
            <a:ext uri="{909E8E84-426E-40DD-AFC4-6F175D3DCCD1}">
              <a14:hiddenFill xmlns:a14="http://schemas.microsoft.com/office/drawing/2010/main">
                <a:solidFill>
                  <a:srgbClr val="FFFFFF"/>
                </a:solidFill>
              </a14:hiddenFill>
            </a:ext>
          </a:extLst>
        </p:spPr>
      </p:pic>
      <p:grpSp>
        <p:nvGrpSpPr>
          <p:cNvPr id="136" name="Group 135">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59" y="4517731"/>
            <a:ext cx="12157773" cy="494218"/>
            <a:chOff x="18956" y="5952517"/>
            <a:chExt cx="12157773" cy="494218"/>
          </a:xfrm>
          <a:solidFill>
            <a:schemeClr val="bg2">
              <a:lumMod val="90000"/>
            </a:schemeClr>
          </a:solidFill>
        </p:grpSpPr>
        <p:sp>
          <p:nvSpPr>
            <p:cNvPr id="137"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0780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6386-94D1-0342-8CFE-232F00178E56}"/>
              </a:ext>
            </a:extLst>
          </p:cNvPr>
          <p:cNvSpPr>
            <a:spLocks noGrp="1"/>
          </p:cNvSpPr>
          <p:nvPr>
            <p:ph type="title"/>
          </p:nvPr>
        </p:nvSpPr>
        <p:spPr/>
        <p:txBody>
          <a:bodyPr/>
          <a:lstStyle/>
          <a:p>
            <a:pPr algn="ctr"/>
            <a:r>
              <a:rPr lang="en-US" dirty="0"/>
              <a:t>Hypothesis, problem, Why this is important</a:t>
            </a:r>
          </a:p>
        </p:txBody>
      </p:sp>
      <p:sp>
        <p:nvSpPr>
          <p:cNvPr id="3" name="Content Placeholder 2">
            <a:extLst>
              <a:ext uri="{FF2B5EF4-FFF2-40B4-BE49-F238E27FC236}">
                <a16:creationId xmlns:a16="http://schemas.microsoft.com/office/drawing/2014/main" id="{167752D8-8586-A94C-B46E-56E3B229C96C}"/>
              </a:ext>
            </a:extLst>
          </p:cNvPr>
          <p:cNvSpPr>
            <a:spLocks noGrp="1"/>
          </p:cNvSpPr>
          <p:nvPr>
            <p:ph idx="1"/>
          </p:nvPr>
        </p:nvSpPr>
        <p:spPr/>
        <p:txBody>
          <a:bodyPr>
            <a:normAutofit/>
          </a:bodyPr>
          <a:lstStyle/>
          <a:p>
            <a:r>
              <a:rPr lang="en-US" dirty="0"/>
              <a:t>Hypothesis</a:t>
            </a:r>
          </a:p>
          <a:p>
            <a:r>
              <a:rPr lang="en-US" dirty="0"/>
              <a:t>Problem</a:t>
            </a:r>
          </a:p>
          <a:p>
            <a:r>
              <a:rPr lang="en-US" dirty="0"/>
              <a:t>Importance </a:t>
            </a:r>
          </a:p>
        </p:txBody>
      </p:sp>
    </p:spTree>
    <p:extLst>
      <p:ext uri="{BB962C8B-B14F-4D97-AF65-F5344CB8AC3E}">
        <p14:creationId xmlns:p14="http://schemas.microsoft.com/office/powerpoint/2010/main" val="194096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F4A1-DFA7-4846-B8AF-A96717DB81C2}"/>
              </a:ext>
            </a:extLst>
          </p:cNvPr>
          <p:cNvSpPr>
            <a:spLocks noGrp="1"/>
          </p:cNvSpPr>
          <p:nvPr>
            <p:ph type="title"/>
          </p:nvPr>
        </p:nvSpPr>
        <p:spPr/>
        <p:txBody>
          <a:bodyPr/>
          <a:lstStyle/>
          <a:p>
            <a:pPr algn="ctr"/>
            <a:r>
              <a:rPr lang="en-US" dirty="0"/>
              <a:t>Methods of Investigation </a:t>
            </a:r>
          </a:p>
        </p:txBody>
      </p:sp>
      <p:sp>
        <p:nvSpPr>
          <p:cNvPr id="3" name="Content Placeholder 2">
            <a:extLst>
              <a:ext uri="{FF2B5EF4-FFF2-40B4-BE49-F238E27FC236}">
                <a16:creationId xmlns:a16="http://schemas.microsoft.com/office/drawing/2014/main" id="{8589670B-9992-F740-B77A-0B0C5366D79B}"/>
              </a:ext>
            </a:extLst>
          </p:cNvPr>
          <p:cNvSpPr>
            <a:spLocks noGrp="1"/>
          </p:cNvSpPr>
          <p:nvPr>
            <p:ph idx="1"/>
          </p:nvPr>
        </p:nvSpPr>
        <p:spPr/>
        <p:txBody>
          <a:bodyPr>
            <a:normAutofit lnSpcReduction="10000"/>
          </a:bodyPr>
          <a:lstStyle/>
          <a:p>
            <a:r>
              <a:rPr lang="en-US" dirty="0"/>
              <a:t>cDNA </a:t>
            </a:r>
            <a:r>
              <a:rPr lang="en-US" dirty="0" err="1"/>
              <a:t>constuction</a:t>
            </a:r>
            <a:endParaRPr lang="en-US" dirty="0"/>
          </a:p>
          <a:p>
            <a:r>
              <a:rPr lang="en-US" dirty="0"/>
              <a:t>B-</a:t>
            </a:r>
            <a:r>
              <a:rPr lang="en-US" dirty="0" err="1"/>
              <a:t>arrestin</a:t>
            </a:r>
            <a:r>
              <a:rPr lang="en-US" dirty="0"/>
              <a:t> translocation</a:t>
            </a:r>
          </a:p>
          <a:p>
            <a:r>
              <a:rPr lang="en-US" dirty="0"/>
              <a:t>MOR Internalization</a:t>
            </a:r>
          </a:p>
          <a:p>
            <a:r>
              <a:rPr lang="en-US" dirty="0"/>
              <a:t>B- </a:t>
            </a:r>
            <a:r>
              <a:rPr lang="en-US" dirty="0" err="1"/>
              <a:t>Arrestin</a:t>
            </a:r>
            <a:r>
              <a:rPr lang="en-US" dirty="0"/>
              <a:t> Rescue of MOR Internalization</a:t>
            </a:r>
          </a:p>
          <a:p>
            <a:r>
              <a:rPr lang="en-US" dirty="0"/>
              <a:t>MOR Ubiquitination</a:t>
            </a:r>
          </a:p>
          <a:p>
            <a:r>
              <a:rPr lang="en-US" dirty="0"/>
              <a:t>MOR Dephosphorylation</a:t>
            </a:r>
          </a:p>
          <a:p>
            <a:r>
              <a:rPr lang="en-US" dirty="0"/>
              <a:t>Intrathecal injection- lumbar puncture technique</a:t>
            </a:r>
          </a:p>
          <a:p>
            <a:r>
              <a:rPr lang="en-US" dirty="0"/>
              <a:t>Tolerance Paradigms </a:t>
            </a:r>
          </a:p>
        </p:txBody>
      </p:sp>
    </p:spTree>
    <p:extLst>
      <p:ext uri="{BB962C8B-B14F-4D97-AF65-F5344CB8AC3E}">
        <p14:creationId xmlns:p14="http://schemas.microsoft.com/office/powerpoint/2010/main" val="415760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 name="Rectangle 20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E28C4-D11F-4444-B403-E0BCCE125EFA}"/>
              </a:ext>
            </a:extLst>
          </p:cNvPr>
          <p:cNvSpPr>
            <a:spLocks noGrp="1"/>
          </p:cNvSpPr>
          <p:nvPr>
            <p:ph type="title"/>
          </p:nvPr>
        </p:nvSpPr>
        <p:spPr>
          <a:xfrm>
            <a:off x="1073811" y="498507"/>
            <a:ext cx="6021937" cy="1372823"/>
          </a:xfrm>
        </p:spPr>
        <p:txBody>
          <a:bodyPr>
            <a:normAutofit/>
          </a:bodyPr>
          <a:lstStyle/>
          <a:p>
            <a:pPr algn="ctr"/>
            <a:r>
              <a:rPr lang="en-US" dirty="0"/>
              <a:t>Methods</a:t>
            </a:r>
          </a:p>
        </p:txBody>
      </p:sp>
      <p:sp>
        <p:nvSpPr>
          <p:cNvPr id="3" name="Content Placeholder 2">
            <a:extLst>
              <a:ext uri="{FF2B5EF4-FFF2-40B4-BE49-F238E27FC236}">
                <a16:creationId xmlns:a16="http://schemas.microsoft.com/office/drawing/2014/main" id="{66A8FDB2-FCD2-404D-87EF-5867B0DCC799}"/>
              </a:ext>
            </a:extLst>
          </p:cNvPr>
          <p:cNvSpPr>
            <a:spLocks noGrp="1"/>
          </p:cNvSpPr>
          <p:nvPr>
            <p:ph idx="1"/>
          </p:nvPr>
        </p:nvSpPr>
        <p:spPr>
          <a:xfrm>
            <a:off x="1073812" y="1871330"/>
            <a:ext cx="6021936" cy="4305634"/>
          </a:xfrm>
        </p:spPr>
        <p:txBody>
          <a:bodyPr>
            <a:normAutofit/>
          </a:bodyPr>
          <a:lstStyle/>
          <a:p>
            <a:r>
              <a:rPr lang="en-US" dirty="0"/>
              <a:t>Nociceptive behavioral test</a:t>
            </a:r>
          </a:p>
          <a:p>
            <a:endParaRPr lang="en-US" dirty="0"/>
          </a:p>
        </p:txBody>
      </p:sp>
      <p:grpSp>
        <p:nvGrpSpPr>
          <p:cNvPr id="203" name="Group 202">
            <a:extLst>
              <a:ext uri="{FF2B5EF4-FFF2-40B4-BE49-F238E27FC236}">
                <a16:creationId xmlns:a16="http://schemas.microsoft.com/office/drawing/2014/main" id="{1EBB3E56-58E4-4241-80A5-0A3DEA17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8159" y="47194"/>
            <a:ext cx="687615" cy="6763668"/>
            <a:chOff x="7571232" y="-41657"/>
            <a:chExt cx="687615" cy="6869541"/>
          </a:xfrm>
        </p:grpSpPr>
        <p:sp>
          <p:nvSpPr>
            <p:cNvPr id="204" name="Freeform 6">
              <a:extLst>
                <a:ext uri="{FF2B5EF4-FFF2-40B4-BE49-F238E27FC236}">
                  <a16:creationId xmlns:a16="http://schemas.microsoft.com/office/drawing/2014/main" id="{3AC22CA4-E875-4C4A-8736-160F02E9C3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9384" y="44594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
              <a:extLst>
                <a:ext uri="{FF2B5EF4-FFF2-40B4-BE49-F238E27FC236}">
                  <a16:creationId xmlns:a16="http://schemas.microsoft.com/office/drawing/2014/main" id="{DA8E99E9-915E-4D1B-86EE-C5E9F3396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612" y="65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22">
              <a:extLst>
                <a:ext uri="{FF2B5EF4-FFF2-40B4-BE49-F238E27FC236}">
                  <a16:creationId xmlns:a16="http://schemas.microsoft.com/office/drawing/2014/main" id="{8A8FDF86-381B-4339-AE71-C739F33E5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66015" y="171790"/>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30">
              <a:extLst>
                <a:ext uri="{FF2B5EF4-FFF2-40B4-BE49-F238E27FC236}">
                  <a16:creationId xmlns:a16="http://schemas.microsoft.com/office/drawing/2014/main" id="{89042F4A-7349-4093-838E-857FA6B2B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569214" y="638107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43">
              <a:extLst>
                <a:ext uri="{FF2B5EF4-FFF2-40B4-BE49-F238E27FC236}">
                  <a16:creationId xmlns:a16="http://schemas.microsoft.com/office/drawing/2014/main" id="{D705AD75-E322-41A8-BE03-7027171AC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915" y="671856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1">
              <a:extLst>
                <a:ext uri="{FF2B5EF4-FFF2-40B4-BE49-F238E27FC236}">
                  <a16:creationId xmlns:a16="http://schemas.microsoft.com/office/drawing/2014/main" id="{35514E55-A824-4255-99EC-9DFB1315E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474" y="64711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53">
              <a:extLst>
                <a:ext uri="{FF2B5EF4-FFF2-40B4-BE49-F238E27FC236}">
                  <a16:creationId xmlns:a16="http://schemas.microsoft.com/office/drawing/2014/main" id="{C22CD2BF-BA4E-4802-9D93-23FBB1700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6307" y="620655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55">
              <a:extLst>
                <a:ext uri="{FF2B5EF4-FFF2-40B4-BE49-F238E27FC236}">
                  <a16:creationId xmlns:a16="http://schemas.microsoft.com/office/drawing/2014/main" id="{AE44CECE-5DC6-484C-941F-ADFB1DE203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2902" y="600674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56">
              <a:extLst>
                <a:ext uri="{FF2B5EF4-FFF2-40B4-BE49-F238E27FC236}">
                  <a16:creationId xmlns:a16="http://schemas.microsoft.com/office/drawing/2014/main" id="{23603EFD-E9B6-4B0B-AD51-2EC3A171EB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4886" y="5107014"/>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57">
              <a:extLst>
                <a:ext uri="{FF2B5EF4-FFF2-40B4-BE49-F238E27FC236}">
                  <a16:creationId xmlns:a16="http://schemas.microsoft.com/office/drawing/2014/main" id="{698B95A2-61FA-47A8-9AC4-FC86F5B87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7005" y="577252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0">
              <a:extLst>
                <a:ext uri="{FF2B5EF4-FFF2-40B4-BE49-F238E27FC236}">
                  <a16:creationId xmlns:a16="http://schemas.microsoft.com/office/drawing/2014/main" id="{B3F27A11-DA5F-4D16-9021-89BFF3A9A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72" y="556720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61">
              <a:extLst>
                <a:ext uri="{FF2B5EF4-FFF2-40B4-BE49-F238E27FC236}">
                  <a16:creationId xmlns:a16="http://schemas.microsoft.com/office/drawing/2014/main" id="{0A6F2081-096E-434F-9362-3FA93153A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9572" y="530265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0">
              <a:extLst>
                <a:ext uri="{FF2B5EF4-FFF2-40B4-BE49-F238E27FC236}">
                  <a16:creationId xmlns:a16="http://schemas.microsoft.com/office/drawing/2014/main" id="{D66FE76B-2D2C-421A-96A9-7B2773C9F9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6123" y="635714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1">
              <a:extLst>
                <a:ext uri="{FF2B5EF4-FFF2-40B4-BE49-F238E27FC236}">
                  <a16:creationId xmlns:a16="http://schemas.microsoft.com/office/drawing/2014/main" id="{C3FB7D92-FBC4-499B-A0C5-25F9B15FD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6708" y="5245998"/>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82">
              <a:extLst>
                <a:ext uri="{FF2B5EF4-FFF2-40B4-BE49-F238E27FC236}">
                  <a16:creationId xmlns:a16="http://schemas.microsoft.com/office/drawing/2014/main" id="{BB8B5031-ED92-4F7A-BAB6-6861F7C1C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278" y="5489668"/>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83">
              <a:extLst>
                <a:ext uri="{FF2B5EF4-FFF2-40B4-BE49-F238E27FC236}">
                  <a16:creationId xmlns:a16="http://schemas.microsoft.com/office/drawing/2014/main" id="{27A8A654-6DE2-4BCB-9D41-3B5EE2AB1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56063" y="571632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89">
              <a:extLst>
                <a:ext uri="{FF2B5EF4-FFF2-40B4-BE49-F238E27FC236}">
                  <a16:creationId xmlns:a16="http://schemas.microsoft.com/office/drawing/2014/main" id="{607A85E2-1DBD-4BD7-981B-A8C9EEA9B0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362" y="605952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90">
              <a:extLst>
                <a:ext uri="{FF2B5EF4-FFF2-40B4-BE49-F238E27FC236}">
                  <a16:creationId xmlns:a16="http://schemas.microsoft.com/office/drawing/2014/main" id="{84FEDB90-F573-4741-B80C-B545B2048A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30917" y="545428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12">
              <a:extLst>
                <a:ext uri="{FF2B5EF4-FFF2-40B4-BE49-F238E27FC236}">
                  <a16:creationId xmlns:a16="http://schemas.microsoft.com/office/drawing/2014/main" id="{E9F00CB5-6EDE-4216-A827-D6E5FC26D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9253" y="659822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2">
              <a:extLst>
                <a:ext uri="{FF2B5EF4-FFF2-40B4-BE49-F238E27FC236}">
                  <a16:creationId xmlns:a16="http://schemas.microsoft.com/office/drawing/2014/main" id="{284B43DE-8FEB-48F2-B798-0F3AFC26A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438" y="413725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3">
              <a:extLst>
                <a:ext uri="{FF2B5EF4-FFF2-40B4-BE49-F238E27FC236}">
                  <a16:creationId xmlns:a16="http://schemas.microsoft.com/office/drawing/2014/main" id="{1E98C2C7-3645-4E8F-B105-C48030245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3435" y="307694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4">
              <a:extLst>
                <a:ext uri="{FF2B5EF4-FFF2-40B4-BE49-F238E27FC236}">
                  <a16:creationId xmlns:a16="http://schemas.microsoft.com/office/drawing/2014/main" id="{9D095602-3BCC-4049-A4A7-EC40A21FD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343" y="207064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5">
              <a:extLst>
                <a:ext uri="{FF2B5EF4-FFF2-40B4-BE49-F238E27FC236}">
                  <a16:creationId xmlns:a16="http://schemas.microsoft.com/office/drawing/2014/main" id="{F785A0EA-EDA5-4619-98BD-1E38A3C57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94235" y="285893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6">
              <a:extLst>
                <a:ext uri="{FF2B5EF4-FFF2-40B4-BE49-F238E27FC236}">
                  <a16:creationId xmlns:a16="http://schemas.microsoft.com/office/drawing/2014/main" id="{7A5BDB18-7690-4A4F-813D-ED9A798F4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38999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7">
              <a:extLst>
                <a:ext uri="{FF2B5EF4-FFF2-40B4-BE49-F238E27FC236}">
                  <a16:creationId xmlns:a16="http://schemas.microsoft.com/office/drawing/2014/main" id="{5126589D-1974-485F-92A3-5DFFAE942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6283" y="4357686"/>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8">
              <a:extLst>
                <a:ext uri="{FF2B5EF4-FFF2-40B4-BE49-F238E27FC236}">
                  <a16:creationId xmlns:a16="http://schemas.microsoft.com/office/drawing/2014/main" id="{81E6DAD4-1893-4F17-8A0C-2CD9C391C3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6208" y="256981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39">
              <a:extLst>
                <a:ext uri="{FF2B5EF4-FFF2-40B4-BE49-F238E27FC236}">
                  <a16:creationId xmlns:a16="http://schemas.microsoft.com/office/drawing/2014/main" id="{DFDF8F60-AA94-4295-9584-DA9A188FD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555" y="23164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40">
              <a:extLst>
                <a:ext uri="{FF2B5EF4-FFF2-40B4-BE49-F238E27FC236}">
                  <a16:creationId xmlns:a16="http://schemas.microsoft.com/office/drawing/2014/main" id="{E0B1BA57-59A8-4EC3-A4DD-360EC5F5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47" y="485975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41">
              <a:extLst>
                <a:ext uri="{FF2B5EF4-FFF2-40B4-BE49-F238E27FC236}">
                  <a16:creationId xmlns:a16="http://schemas.microsoft.com/office/drawing/2014/main" id="{40565820-A8BD-488E-A6BC-BAAE809BD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1824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42">
              <a:extLst>
                <a:ext uri="{FF2B5EF4-FFF2-40B4-BE49-F238E27FC236}">
                  <a16:creationId xmlns:a16="http://schemas.microsoft.com/office/drawing/2014/main" id="{F7133EA6-2281-475A-A9E7-BC27CA9A9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0638" y="18456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44">
              <a:extLst>
                <a:ext uri="{FF2B5EF4-FFF2-40B4-BE49-F238E27FC236}">
                  <a16:creationId xmlns:a16="http://schemas.microsoft.com/office/drawing/2014/main" id="{EBF7A90F-76FD-41D5-9200-E9E9A5653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140" y="337379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45">
              <a:extLst>
                <a:ext uri="{FF2B5EF4-FFF2-40B4-BE49-F238E27FC236}">
                  <a16:creationId xmlns:a16="http://schemas.microsoft.com/office/drawing/2014/main" id="{A031B306-8A4E-4408-BAA1-A08462D35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8999" y="160001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6">
              <a:extLst>
                <a:ext uri="{FF2B5EF4-FFF2-40B4-BE49-F238E27FC236}">
                  <a16:creationId xmlns:a16="http://schemas.microsoft.com/office/drawing/2014/main" id="{C0E76D3B-FD2D-4ACD-971E-8812EA2173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979" y="462713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47">
              <a:extLst>
                <a:ext uri="{FF2B5EF4-FFF2-40B4-BE49-F238E27FC236}">
                  <a16:creationId xmlns:a16="http://schemas.microsoft.com/office/drawing/2014/main" id="{190FC334-F110-446B-9879-2D5270CF8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8250" y="361144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48">
              <a:extLst>
                <a:ext uri="{FF2B5EF4-FFF2-40B4-BE49-F238E27FC236}">
                  <a16:creationId xmlns:a16="http://schemas.microsoft.com/office/drawing/2014/main" id="{CF1B3AF7-1319-410F-9471-1976F8498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47171" y="384410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49">
              <a:extLst>
                <a:ext uri="{FF2B5EF4-FFF2-40B4-BE49-F238E27FC236}">
                  <a16:creationId xmlns:a16="http://schemas.microsoft.com/office/drawing/2014/main" id="{D4D42B48-99A8-456D-8ECA-1EE614DA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5649" y="9210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62">
              <a:extLst>
                <a:ext uri="{FF2B5EF4-FFF2-40B4-BE49-F238E27FC236}">
                  <a16:creationId xmlns:a16="http://schemas.microsoft.com/office/drawing/2014/main" id="{D8C545C1-219C-4F48-8542-16731C1E18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903" y="4513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63">
              <a:extLst>
                <a:ext uri="{FF2B5EF4-FFF2-40B4-BE49-F238E27FC236}">
                  <a16:creationId xmlns:a16="http://schemas.microsoft.com/office/drawing/2014/main" id="{E4D1384D-D83E-49D0-82BB-79E2029854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654" y="3292952"/>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4">
              <a:extLst>
                <a:ext uri="{FF2B5EF4-FFF2-40B4-BE49-F238E27FC236}">
                  <a16:creationId xmlns:a16="http://schemas.microsoft.com/office/drawing/2014/main" id="{E8D15F62-C841-4DBE-BB64-C90D85B29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3886" y="475687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65">
              <a:extLst>
                <a:ext uri="{FF2B5EF4-FFF2-40B4-BE49-F238E27FC236}">
                  <a16:creationId xmlns:a16="http://schemas.microsoft.com/office/drawing/2014/main" id="{ACB8A668-F91C-4758-8625-07AF8A04B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9205" y="363408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66">
              <a:extLst>
                <a:ext uri="{FF2B5EF4-FFF2-40B4-BE49-F238E27FC236}">
                  <a16:creationId xmlns:a16="http://schemas.microsoft.com/office/drawing/2014/main" id="{601E9146-16D0-4D1C-B629-61EA4B8D98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676" y="20550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67">
              <a:extLst>
                <a:ext uri="{FF2B5EF4-FFF2-40B4-BE49-F238E27FC236}">
                  <a16:creationId xmlns:a16="http://schemas.microsoft.com/office/drawing/2014/main" id="{1A0E03CC-1FDE-4873-B0BB-8301F8864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4912" y="283245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68">
              <a:extLst>
                <a:ext uri="{FF2B5EF4-FFF2-40B4-BE49-F238E27FC236}">
                  <a16:creationId xmlns:a16="http://schemas.microsoft.com/office/drawing/2014/main" id="{718F55E1-6E8C-4D0B-B0DA-20285A1F7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059" y="4169481"/>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69">
              <a:extLst>
                <a:ext uri="{FF2B5EF4-FFF2-40B4-BE49-F238E27FC236}">
                  <a16:creationId xmlns:a16="http://schemas.microsoft.com/office/drawing/2014/main" id="{A8B1D553-DED4-4C5C-A9F3-7E1830682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559" y="17727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70">
              <a:extLst>
                <a:ext uri="{FF2B5EF4-FFF2-40B4-BE49-F238E27FC236}">
                  <a16:creationId xmlns:a16="http://schemas.microsoft.com/office/drawing/2014/main" id="{704275AB-B0E7-44DA-A32C-1C68A7308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638" y="12169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71">
              <a:extLst>
                <a:ext uri="{FF2B5EF4-FFF2-40B4-BE49-F238E27FC236}">
                  <a16:creationId xmlns:a16="http://schemas.microsoft.com/office/drawing/2014/main" id="{0F98D468-159E-4E0D-8BBD-E7BDA1D73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3308" y="231462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72">
              <a:extLst>
                <a:ext uri="{FF2B5EF4-FFF2-40B4-BE49-F238E27FC236}">
                  <a16:creationId xmlns:a16="http://schemas.microsoft.com/office/drawing/2014/main" id="{5CF2824C-4E2B-4703-9DD0-066A81096A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6571" y="254148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73">
              <a:extLst>
                <a:ext uri="{FF2B5EF4-FFF2-40B4-BE49-F238E27FC236}">
                  <a16:creationId xmlns:a16="http://schemas.microsoft.com/office/drawing/2014/main" id="{FBAF2A91-21A7-4C94-B141-7FF0283B0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1445" y="304764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74">
              <a:extLst>
                <a:ext uri="{FF2B5EF4-FFF2-40B4-BE49-F238E27FC236}">
                  <a16:creationId xmlns:a16="http://schemas.microsoft.com/office/drawing/2014/main" id="{55FE32BA-56A4-49E1-BC42-A822ACD27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17543" y="143064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5">
              <a:extLst>
                <a:ext uri="{FF2B5EF4-FFF2-40B4-BE49-F238E27FC236}">
                  <a16:creationId xmlns:a16="http://schemas.microsoft.com/office/drawing/2014/main" id="{0862BF64-49C0-4848-A7D0-696A3A5F8B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395" y="501867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7">
              <a:extLst>
                <a:ext uri="{FF2B5EF4-FFF2-40B4-BE49-F238E27FC236}">
                  <a16:creationId xmlns:a16="http://schemas.microsoft.com/office/drawing/2014/main" id="{57FC449F-CDE1-4C43-8963-BAA60ADD4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3109" y="385766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5">
              <a:extLst>
                <a:ext uri="{FF2B5EF4-FFF2-40B4-BE49-F238E27FC236}">
                  <a16:creationId xmlns:a16="http://schemas.microsoft.com/office/drawing/2014/main" id="{F596D355-3845-4E8F-9C9B-FE20FCCA4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777" y="100780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87">
              <a:extLst>
                <a:ext uri="{FF2B5EF4-FFF2-40B4-BE49-F238E27FC236}">
                  <a16:creationId xmlns:a16="http://schemas.microsoft.com/office/drawing/2014/main" id="{44CEE89D-C51D-49F4-9B14-808A5CE75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6209" y="7913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88">
              <a:extLst>
                <a:ext uri="{FF2B5EF4-FFF2-40B4-BE49-F238E27FC236}">
                  <a16:creationId xmlns:a16="http://schemas.microsoft.com/office/drawing/2014/main" id="{C2E31682-6F2A-4CBD-B7CE-DCB14EC08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74141" y="18289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18">
              <a:extLst>
                <a:ext uri="{FF2B5EF4-FFF2-40B4-BE49-F238E27FC236}">
                  <a16:creationId xmlns:a16="http://schemas.microsoft.com/office/drawing/2014/main" id="{E49E6221-2BCE-4E46-BEE4-04926A412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9029" y="-2422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20">
              <a:extLst>
                <a:ext uri="{FF2B5EF4-FFF2-40B4-BE49-F238E27FC236}">
                  <a16:creationId xmlns:a16="http://schemas.microsoft.com/office/drawing/2014/main" id="{85D9D16E-A990-4AA7-A336-B635F893D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595" y="38866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21">
              <a:extLst>
                <a:ext uri="{FF2B5EF4-FFF2-40B4-BE49-F238E27FC236}">
                  <a16:creationId xmlns:a16="http://schemas.microsoft.com/office/drawing/2014/main" id="{EB7E0A2E-7A63-423F-ACB7-39CB8AA60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146" y="1207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076" name="Picture 4" descr="Frontiers | Methods Used to Evaluate Pain Behaviors in Rodents | Frontiers  in Molecular Neuroscience">
            <a:extLst>
              <a:ext uri="{FF2B5EF4-FFF2-40B4-BE49-F238E27FC236}">
                <a16:creationId xmlns:a16="http://schemas.microsoft.com/office/drawing/2014/main" id="{58CAD9DC-23CD-4447-B2B1-0AC73ADD28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7237" y="881013"/>
            <a:ext cx="2869130" cy="510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3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42EE5-CB52-C640-B254-97F768F92A2C}"/>
              </a:ext>
            </a:extLst>
          </p:cNvPr>
          <p:cNvSpPr>
            <a:spLocks noGrp="1"/>
          </p:cNvSpPr>
          <p:nvPr>
            <p:ph type="title"/>
          </p:nvPr>
        </p:nvSpPr>
        <p:spPr>
          <a:xfrm>
            <a:off x="803932" y="571500"/>
            <a:ext cx="5110909" cy="1691969"/>
          </a:xfrm>
        </p:spPr>
        <p:txBody>
          <a:bodyPr>
            <a:normAutofit/>
          </a:bodyPr>
          <a:lstStyle/>
          <a:p>
            <a:pPr algn="ctr"/>
            <a:r>
              <a:rPr lang="en-US" dirty="0"/>
              <a:t>Methods</a:t>
            </a:r>
            <a:endParaRPr lang="en-US"/>
          </a:p>
        </p:txBody>
      </p:sp>
      <p:sp>
        <p:nvSpPr>
          <p:cNvPr id="3" name="Content Placeholder 2">
            <a:extLst>
              <a:ext uri="{FF2B5EF4-FFF2-40B4-BE49-F238E27FC236}">
                <a16:creationId xmlns:a16="http://schemas.microsoft.com/office/drawing/2014/main" id="{C8AA1CA8-8A3F-A546-AC5B-55EA5B5DF21A}"/>
              </a:ext>
            </a:extLst>
          </p:cNvPr>
          <p:cNvSpPr>
            <a:spLocks noGrp="1"/>
          </p:cNvSpPr>
          <p:nvPr>
            <p:ph idx="1"/>
          </p:nvPr>
        </p:nvSpPr>
        <p:spPr>
          <a:xfrm>
            <a:off x="1066799" y="2415379"/>
            <a:ext cx="4539129" cy="3699747"/>
          </a:xfrm>
        </p:spPr>
        <p:txBody>
          <a:bodyPr>
            <a:normAutofit/>
          </a:bodyPr>
          <a:lstStyle/>
          <a:p>
            <a:r>
              <a:rPr lang="en-US" dirty="0"/>
              <a:t>Hot Plate procedure</a:t>
            </a:r>
          </a:p>
          <a:p>
            <a:pPr marL="0" indent="0">
              <a:buNone/>
            </a:pPr>
            <a:endParaRPr lang="en-US" dirty="0"/>
          </a:p>
          <a:p>
            <a:endParaRPr lang="en-US" dirty="0"/>
          </a:p>
        </p:txBody>
      </p:sp>
      <p:pic>
        <p:nvPicPr>
          <p:cNvPr id="1026" name="Picture 2" descr="PDF) Rodent analgesiometry: The hot plate, tail flick and Von Frey hairs">
            <a:extLst>
              <a:ext uri="{FF2B5EF4-FFF2-40B4-BE49-F238E27FC236}">
                <a16:creationId xmlns:a16="http://schemas.microsoft.com/office/drawing/2014/main" id="{421E4682-7159-A143-A5E0-65AC060394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44" r="5882"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546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6" name="Group 19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17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7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7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8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9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0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1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2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3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3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6" name="Rectangle 254">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56">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33"/>
            <a:ext cx="12192000" cy="686063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73893-5FCB-0048-8547-4A44E9DBAE54}"/>
              </a:ext>
            </a:extLst>
          </p:cNvPr>
          <p:cNvSpPr>
            <a:spLocks noGrp="1"/>
          </p:cNvSpPr>
          <p:nvPr>
            <p:ph type="title"/>
          </p:nvPr>
        </p:nvSpPr>
        <p:spPr>
          <a:xfrm>
            <a:off x="1185735" y="5220827"/>
            <a:ext cx="9816946" cy="1260942"/>
          </a:xfrm>
        </p:spPr>
        <p:txBody>
          <a:bodyPr vert="horz" lIns="91440" tIns="45720" rIns="91440" bIns="45720" rtlCol="0" anchor="ctr">
            <a:normAutofit/>
          </a:bodyPr>
          <a:lstStyle/>
          <a:p>
            <a:pPr algn="ctr"/>
            <a:r>
              <a:rPr lang="en-US"/>
              <a:t>Results </a:t>
            </a:r>
          </a:p>
        </p:txBody>
      </p:sp>
      <p:pic>
        <p:nvPicPr>
          <p:cNvPr id="7172" name="Picture 4" descr="11 memes that perfectly sum up A Level results day | Metro News">
            <a:extLst>
              <a:ext uri="{FF2B5EF4-FFF2-40B4-BE49-F238E27FC236}">
                <a16:creationId xmlns:a16="http://schemas.microsoft.com/office/drawing/2014/main" id="{838D3037-39FC-0E4A-A968-A1D4711D49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90"/>
          <a:stretch/>
        </p:blipFill>
        <p:spPr bwMode="auto">
          <a:xfrm>
            <a:off x="1085516" y="1506424"/>
            <a:ext cx="4828488" cy="3191034"/>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258">
            <a:extLst>
              <a:ext uri="{FF2B5EF4-FFF2-40B4-BE49-F238E27FC236}">
                <a16:creationId xmlns:a16="http://schemas.microsoft.com/office/drawing/2014/main" id="{00A405F2-5839-4F19-884E-B7D5A686D9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378408"/>
            <a:ext cx="12159681" cy="599027"/>
            <a:chOff x="0" y="4378408"/>
            <a:chExt cx="12159681" cy="599027"/>
          </a:xfrm>
        </p:grpSpPr>
        <p:sp>
          <p:nvSpPr>
            <p:cNvPr id="69"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481178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438359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439502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447172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440726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441052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44122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2"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442276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3"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43784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4"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4712486"/>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5"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468188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6"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467872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7"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5090" y="4739510"/>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8"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4751048"/>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39"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4757017"/>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0"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466311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1"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4737524"/>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2"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447048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3"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440726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4"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4429818"/>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5"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451590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6"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446001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7"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4466539"/>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8"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446898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49"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446898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0"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446898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1"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446898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2"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447551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3"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447882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4"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448449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5"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44844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6"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453018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7"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453018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8"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45359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59"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454814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0"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455140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1"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44921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2"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479408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3"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480508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4"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478318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5"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47950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6"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47950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7"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47982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8"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47982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69"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48072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0"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481912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1"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48227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2"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48252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3"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48317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4"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4835004"/>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5"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48619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6"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4865196"/>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7"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48619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8"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48676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79"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48256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80"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438780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81"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460229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82"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448794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83"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4496731"/>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4776194"/>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4508565"/>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473591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4541248"/>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449583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4572538"/>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450807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454072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451308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452358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45113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482562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482888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4812155"/>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485186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4857831"/>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4830509"/>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481423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457129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450807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453048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1591" y="456891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451301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451954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1892" y="452199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3484" y="452199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36669" y="452198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452199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50373" y="452852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458530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7945" y="45831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458319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3110" y="458890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474611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476933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488400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477630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6"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477630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7"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487519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8"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477957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9"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478854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0"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4837860"/>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1"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480405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2"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480650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481629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484322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4877008"/>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6"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32073" y="4561569"/>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Picture 8" descr="Important lab results | Funny animals, Dog memes, Puppies funny">
            <a:extLst>
              <a:ext uri="{FF2B5EF4-FFF2-40B4-BE49-F238E27FC236}">
                <a16:creationId xmlns:a16="http://schemas.microsoft.com/office/drawing/2014/main" id="{6E8F1995-45C3-F44E-862A-36E576157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610" y="794708"/>
            <a:ext cx="3894357" cy="390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2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table, person, sitting&#10;&#10;Description automatically generated">
            <a:extLst>
              <a:ext uri="{FF2B5EF4-FFF2-40B4-BE49-F238E27FC236}">
                <a16:creationId xmlns:a16="http://schemas.microsoft.com/office/drawing/2014/main" id="{C96B30A5-4C37-EF40-AA0D-D15055AB6912}"/>
              </a:ext>
            </a:extLst>
          </p:cNvPr>
          <p:cNvPicPr>
            <a:picLocks noGrp="1" noChangeAspect="1"/>
          </p:cNvPicPr>
          <p:nvPr>
            <p:ph idx="1"/>
          </p:nvPr>
        </p:nvPicPr>
        <p:blipFill>
          <a:blip r:embed="rId3"/>
          <a:stretch>
            <a:fillRect/>
          </a:stretch>
        </p:blipFill>
        <p:spPr>
          <a:xfrm>
            <a:off x="666058" y="523732"/>
            <a:ext cx="10870871" cy="4457058"/>
          </a:xfrm>
          <a:prstGeom prst="rect">
            <a:avLst/>
          </a:prstGeom>
        </p:spPr>
      </p:pic>
    </p:spTree>
    <p:extLst>
      <p:ext uri="{BB962C8B-B14F-4D97-AF65-F5344CB8AC3E}">
        <p14:creationId xmlns:p14="http://schemas.microsoft.com/office/powerpoint/2010/main" val="101122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hart, scatter chart&#10;&#10;Description automatically generated">
            <a:extLst>
              <a:ext uri="{FF2B5EF4-FFF2-40B4-BE49-F238E27FC236}">
                <a16:creationId xmlns:a16="http://schemas.microsoft.com/office/drawing/2014/main" id="{1AC788C9-F673-A24F-91F7-E9CF8B8E1B7A}"/>
              </a:ext>
            </a:extLst>
          </p:cNvPr>
          <p:cNvPicPr>
            <a:picLocks noGrp="1" noChangeAspect="1"/>
          </p:cNvPicPr>
          <p:nvPr>
            <p:ph idx="1"/>
          </p:nvPr>
        </p:nvPicPr>
        <p:blipFill>
          <a:blip r:embed="rId3"/>
          <a:stretch>
            <a:fillRect/>
          </a:stretch>
        </p:blipFill>
        <p:spPr>
          <a:xfrm>
            <a:off x="2663273" y="838575"/>
            <a:ext cx="7506545" cy="5629908"/>
          </a:xfrm>
        </p:spPr>
      </p:pic>
    </p:spTree>
    <p:extLst>
      <p:ext uri="{BB962C8B-B14F-4D97-AF65-F5344CB8AC3E}">
        <p14:creationId xmlns:p14="http://schemas.microsoft.com/office/powerpoint/2010/main" val="244966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10;&#10;Description automatically generated">
            <a:extLst>
              <a:ext uri="{FF2B5EF4-FFF2-40B4-BE49-F238E27FC236}">
                <a16:creationId xmlns:a16="http://schemas.microsoft.com/office/drawing/2014/main" id="{40834380-98D0-5642-9882-1BED4A58F911}"/>
              </a:ext>
            </a:extLst>
          </p:cNvPr>
          <p:cNvPicPr>
            <a:picLocks noGrp="1" noChangeAspect="1"/>
          </p:cNvPicPr>
          <p:nvPr>
            <p:ph idx="1"/>
          </p:nvPr>
        </p:nvPicPr>
        <p:blipFill>
          <a:blip r:embed="rId3"/>
          <a:stretch>
            <a:fillRect/>
          </a:stretch>
        </p:blipFill>
        <p:spPr>
          <a:xfrm>
            <a:off x="2736979" y="487373"/>
            <a:ext cx="6718041" cy="5883254"/>
          </a:xfrm>
        </p:spPr>
      </p:pic>
    </p:spTree>
    <p:extLst>
      <p:ext uri="{BB962C8B-B14F-4D97-AF65-F5344CB8AC3E}">
        <p14:creationId xmlns:p14="http://schemas.microsoft.com/office/powerpoint/2010/main" val="130059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57908635-C116-0240-9DFA-C53916B0DFB4}"/>
              </a:ext>
            </a:extLst>
          </p:cNvPr>
          <p:cNvPicPr>
            <a:picLocks noGrp="1" noChangeAspect="1"/>
          </p:cNvPicPr>
          <p:nvPr>
            <p:ph idx="1"/>
          </p:nvPr>
        </p:nvPicPr>
        <p:blipFill>
          <a:blip r:embed="rId3"/>
          <a:stretch>
            <a:fillRect/>
          </a:stretch>
        </p:blipFill>
        <p:spPr>
          <a:xfrm>
            <a:off x="2457061" y="386608"/>
            <a:ext cx="7277878" cy="6084783"/>
          </a:xfrm>
        </p:spPr>
      </p:pic>
    </p:spTree>
    <p:extLst>
      <p:ext uri="{BB962C8B-B14F-4D97-AF65-F5344CB8AC3E}">
        <p14:creationId xmlns:p14="http://schemas.microsoft.com/office/powerpoint/2010/main" val="258819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97C4728D-3F6E-48CA-972C-88E8ED67C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22921F-B004-4546-B2A5-A0FCB25D593C}"/>
              </a:ext>
            </a:extLst>
          </p:cNvPr>
          <p:cNvSpPr>
            <a:spLocks noGrp="1"/>
          </p:cNvSpPr>
          <p:nvPr>
            <p:ph type="title"/>
          </p:nvPr>
        </p:nvSpPr>
        <p:spPr>
          <a:xfrm>
            <a:off x="1066800" y="564546"/>
            <a:ext cx="4919844" cy="2594659"/>
          </a:xfrm>
        </p:spPr>
        <p:txBody>
          <a:bodyPr>
            <a:normAutofit/>
          </a:bodyPr>
          <a:lstStyle/>
          <a:p>
            <a:r>
              <a:rPr lang="en-US"/>
              <a:t>Opioid- Oregon</a:t>
            </a:r>
          </a:p>
        </p:txBody>
      </p:sp>
      <p:sp>
        <p:nvSpPr>
          <p:cNvPr id="3" name="Content Placeholder 2">
            <a:extLst>
              <a:ext uri="{FF2B5EF4-FFF2-40B4-BE49-F238E27FC236}">
                <a16:creationId xmlns:a16="http://schemas.microsoft.com/office/drawing/2014/main" id="{0D37CD61-718A-CE4E-B167-99D109496820}"/>
              </a:ext>
            </a:extLst>
          </p:cNvPr>
          <p:cNvSpPr>
            <a:spLocks noGrp="1"/>
          </p:cNvSpPr>
          <p:nvPr>
            <p:ph idx="1"/>
          </p:nvPr>
        </p:nvSpPr>
        <p:spPr>
          <a:xfrm>
            <a:off x="6434919" y="574067"/>
            <a:ext cx="4880782" cy="2621571"/>
          </a:xfrm>
        </p:spPr>
        <p:txBody>
          <a:bodyPr anchor="ctr">
            <a:normAutofit/>
          </a:bodyPr>
          <a:lstStyle/>
          <a:p>
            <a:pPr>
              <a:lnSpc>
                <a:spcPct val="140000"/>
              </a:lnSpc>
            </a:pPr>
            <a:r>
              <a:rPr lang="en-US" sz="900"/>
              <a:t>1973 decriminalized marijuana</a:t>
            </a:r>
          </a:p>
          <a:p>
            <a:pPr lvl="1">
              <a:lnSpc>
                <a:spcPct val="140000"/>
              </a:lnSpc>
            </a:pPr>
            <a:r>
              <a:rPr lang="en-US" sz="900"/>
              <a:t>1st</a:t>
            </a:r>
          </a:p>
          <a:p>
            <a:pPr lvl="1">
              <a:lnSpc>
                <a:spcPct val="140000"/>
              </a:lnSpc>
            </a:pPr>
            <a:r>
              <a:rPr lang="en-US" sz="900"/>
              <a:t>Decriminalized other drugs</a:t>
            </a:r>
          </a:p>
          <a:p>
            <a:pPr marL="514350" lvl="1" indent="-285750">
              <a:lnSpc>
                <a:spcPct val="140000"/>
              </a:lnSpc>
              <a:buFontTx/>
              <a:buChar char="-"/>
            </a:pPr>
            <a:r>
              <a:rPr lang="en-US" sz="900"/>
              <a:t>New  penalties: $100 fine or attending an “addiction recovery centers” </a:t>
            </a:r>
          </a:p>
          <a:p>
            <a:pPr marL="514350" lvl="1" indent="-285750">
              <a:lnSpc>
                <a:spcPct val="140000"/>
              </a:lnSpc>
              <a:buFontTx/>
              <a:buChar char="-"/>
            </a:pPr>
            <a:r>
              <a:rPr lang="en-US" sz="900"/>
              <a:t>1/11 Oregon residences are addicted to drugs </a:t>
            </a:r>
          </a:p>
          <a:p>
            <a:pPr marL="514350" lvl="1" indent="-285750">
              <a:lnSpc>
                <a:spcPct val="140000"/>
              </a:lnSpc>
              <a:buFontTx/>
              <a:buChar char="-"/>
            </a:pPr>
            <a:r>
              <a:rPr lang="en-US" sz="900"/>
              <a:t>Help with racial discrimination?</a:t>
            </a:r>
          </a:p>
          <a:p>
            <a:pPr marL="514350" lvl="1" indent="-285750">
              <a:lnSpc>
                <a:spcPct val="140000"/>
              </a:lnSpc>
              <a:buFontTx/>
              <a:buChar char="-"/>
            </a:pPr>
            <a:r>
              <a:rPr lang="en-US" sz="900"/>
              <a:t>Not the first country to try this</a:t>
            </a:r>
          </a:p>
          <a:p>
            <a:pPr marL="834390" lvl="2">
              <a:lnSpc>
                <a:spcPct val="140000"/>
              </a:lnSpc>
              <a:buFontTx/>
              <a:buChar char="-"/>
            </a:pPr>
            <a:r>
              <a:rPr lang="en-US" sz="900"/>
              <a:t>Portugal</a:t>
            </a:r>
          </a:p>
          <a:p>
            <a:pPr marL="834390" lvl="2">
              <a:lnSpc>
                <a:spcPct val="140000"/>
              </a:lnSpc>
              <a:buFontTx/>
              <a:buChar char="-"/>
            </a:pPr>
            <a:r>
              <a:rPr lang="en-US" sz="900"/>
              <a:t>Netherlands</a:t>
            </a:r>
          </a:p>
          <a:p>
            <a:pPr marL="834390" lvl="2">
              <a:lnSpc>
                <a:spcPct val="140000"/>
              </a:lnSpc>
              <a:buFontTx/>
              <a:buChar char="-"/>
            </a:pPr>
            <a:r>
              <a:rPr lang="en-US" sz="900"/>
              <a:t>Switzerland- chocolate!!! </a:t>
            </a:r>
          </a:p>
        </p:txBody>
      </p:sp>
      <p:grpSp>
        <p:nvGrpSpPr>
          <p:cNvPr id="143" name="Group 142">
            <a:extLst>
              <a:ext uri="{FF2B5EF4-FFF2-40B4-BE49-F238E27FC236}">
                <a16:creationId xmlns:a16="http://schemas.microsoft.com/office/drawing/2014/main" id="{D3F9EEB3-66A3-420E-A64E-59E924B059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60" y="3526086"/>
            <a:ext cx="12157773" cy="494218"/>
            <a:chOff x="18956" y="5952517"/>
            <a:chExt cx="12157773" cy="494218"/>
          </a:xfrm>
          <a:solidFill>
            <a:schemeClr val="bg2">
              <a:lumMod val="90000"/>
            </a:schemeClr>
          </a:solidFill>
        </p:grpSpPr>
        <p:sp>
          <p:nvSpPr>
            <p:cNvPr id="144" name="Freeform 10">
              <a:extLst>
                <a:ext uri="{FF2B5EF4-FFF2-40B4-BE49-F238E27FC236}">
                  <a16:creationId xmlns:a16="http://schemas.microsoft.com/office/drawing/2014/main" id="{1C5E55AE-968E-44A9-904F-FBB1F7AEB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15">
              <a:extLst>
                <a:ext uri="{FF2B5EF4-FFF2-40B4-BE49-F238E27FC236}">
                  <a16:creationId xmlns:a16="http://schemas.microsoft.com/office/drawing/2014/main" id="{DB374C89-2692-4999-AB5C-DCFB672C6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18">
              <a:extLst>
                <a:ext uri="{FF2B5EF4-FFF2-40B4-BE49-F238E27FC236}">
                  <a16:creationId xmlns:a16="http://schemas.microsoft.com/office/drawing/2014/main" id="{94CD2B6C-BEE0-41E8-B006-B32F1580F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22">
              <a:extLst>
                <a:ext uri="{FF2B5EF4-FFF2-40B4-BE49-F238E27FC236}">
                  <a16:creationId xmlns:a16="http://schemas.microsoft.com/office/drawing/2014/main" id="{A8FA34E9-86EC-43A8-A213-B8B052F9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8">
              <a:extLst>
                <a:ext uri="{FF2B5EF4-FFF2-40B4-BE49-F238E27FC236}">
                  <a16:creationId xmlns:a16="http://schemas.microsoft.com/office/drawing/2014/main" id="{D5F9BA39-3234-440D-8C42-3AD72AA861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19">
              <a:extLst>
                <a:ext uri="{FF2B5EF4-FFF2-40B4-BE49-F238E27FC236}">
                  <a16:creationId xmlns:a16="http://schemas.microsoft.com/office/drawing/2014/main" id="{CDB8E157-3DE4-4D28-A99A-8836B53F4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20">
              <a:extLst>
                <a:ext uri="{FF2B5EF4-FFF2-40B4-BE49-F238E27FC236}">
                  <a16:creationId xmlns:a16="http://schemas.microsoft.com/office/drawing/2014/main" id="{6D29DD76-F79D-4E3B-AB2D-B5E6182518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23">
              <a:extLst>
                <a:ext uri="{FF2B5EF4-FFF2-40B4-BE49-F238E27FC236}">
                  <a16:creationId xmlns:a16="http://schemas.microsoft.com/office/drawing/2014/main" id="{03DFB89F-B3CC-495B-A9CF-A3BE5C228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26">
              <a:extLst>
                <a:ext uri="{FF2B5EF4-FFF2-40B4-BE49-F238E27FC236}">
                  <a16:creationId xmlns:a16="http://schemas.microsoft.com/office/drawing/2014/main" id="{B1F972CD-D1BA-4050-A9B7-C0CDA401B9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27">
              <a:extLst>
                <a:ext uri="{FF2B5EF4-FFF2-40B4-BE49-F238E27FC236}">
                  <a16:creationId xmlns:a16="http://schemas.microsoft.com/office/drawing/2014/main" id="{B228BA25-3CDA-4BD5-B30E-D1DE49990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28">
              <a:extLst>
                <a:ext uri="{FF2B5EF4-FFF2-40B4-BE49-F238E27FC236}">
                  <a16:creationId xmlns:a16="http://schemas.microsoft.com/office/drawing/2014/main" id="{137133E8-6F47-4E06-B393-82CD1AD85F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30">
              <a:extLst>
                <a:ext uri="{FF2B5EF4-FFF2-40B4-BE49-F238E27FC236}">
                  <a16:creationId xmlns:a16="http://schemas.microsoft.com/office/drawing/2014/main" id="{59C12AFA-987A-428A-B9F9-78873439DA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43">
              <a:extLst>
                <a:ext uri="{FF2B5EF4-FFF2-40B4-BE49-F238E27FC236}">
                  <a16:creationId xmlns:a16="http://schemas.microsoft.com/office/drawing/2014/main" id="{03F1E7FD-4B30-42D6-BD0B-6E9DAA96B8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51">
              <a:extLst>
                <a:ext uri="{FF2B5EF4-FFF2-40B4-BE49-F238E27FC236}">
                  <a16:creationId xmlns:a16="http://schemas.microsoft.com/office/drawing/2014/main" id="{33293F8E-2BB2-41CB-82DC-5A29EC8780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52">
              <a:extLst>
                <a:ext uri="{FF2B5EF4-FFF2-40B4-BE49-F238E27FC236}">
                  <a16:creationId xmlns:a16="http://schemas.microsoft.com/office/drawing/2014/main" id="{6C1D3706-D58A-4C15-A2C1-0AA7F4AE0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53">
              <a:extLst>
                <a:ext uri="{FF2B5EF4-FFF2-40B4-BE49-F238E27FC236}">
                  <a16:creationId xmlns:a16="http://schemas.microsoft.com/office/drawing/2014/main" id="{B9E9AE67-CA3A-4941-AD47-EC10FA7584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54">
              <a:extLst>
                <a:ext uri="{FF2B5EF4-FFF2-40B4-BE49-F238E27FC236}">
                  <a16:creationId xmlns:a16="http://schemas.microsoft.com/office/drawing/2014/main" id="{ECDE3E4B-4AF0-483F-8A7B-B8D8E0731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55">
              <a:extLst>
                <a:ext uri="{FF2B5EF4-FFF2-40B4-BE49-F238E27FC236}">
                  <a16:creationId xmlns:a16="http://schemas.microsoft.com/office/drawing/2014/main" id="{85E3C395-94B3-4DEF-8BA7-B1E16579C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56">
              <a:extLst>
                <a:ext uri="{FF2B5EF4-FFF2-40B4-BE49-F238E27FC236}">
                  <a16:creationId xmlns:a16="http://schemas.microsoft.com/office/drawing/2014/main" id="{4FB23F9E-1B0A-41D0-8402-A47D06F829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57">
              <a:extLst>
                <a:ext uri="{FF2B5EF4-FFF2-40B4-BE49-F238E27FC236}">
                  <a16:creationId xmlns:a16="http://schemas.microsoft.com/office/drawing/2014/main" id="{C34A3A65-A705-4EE3-B935-310D371E66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59">
              <a:extLst>
                <a:ext uri="{FF2B5EF4-FFF2-40B4-BE49-F238E27FC236}">
                  <a16:creationId xmlns:a16="http://schemas.microsoft.com/office/drawing/2014/main" id="{300D7597-AF81-4B39-BE74-CCB2B488F2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60">
              <a:extLst>
                <a:ext uri="{FF2B5EF4-FFF2-40B4-BE49-F238E27FC236}">
                  <a16:creationId xmlns:a16="http://schemas.microsoft.com/office/drawing/2014/main" id="{47AB73D2-00F4-44CB-882B-3B4DBDBD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61">
              <a:extLst>
                <a:ext uri="{FF2B5EF4-FFF2-40B4-BE49-F238E27FC236}">
                  <a16:creationId xmlns:a16="http://schemas.microsoft.com/office/drawing/2014/main" id="{078F9731-DE81-4B5B-B95E-123AD9EB6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5">
              <a:extLst>
                <a:ext uri="{FF2B5EF4-FFF2-40B4-BE49-F238E27FC236}">
                  <a16:creationId xmlns:a16="http://schemas.microsoft.com/office/drawing/2014/main" id="{C86B1039-2BE7-49A5-BC7C-A93C84213A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6">
              <a:extLst>
                <a:ext uri="{FF2B5EF4-FFF2-40B4-BE49-F238E27FC236}">
                  <a16:creationId xmlns:a16="http://schemas.microsoft.com/office/drawing/2014/main" id="{1377250E-CABA-48B6-854C-0D0564E3C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7">
              <a:extLst>
                <a:ext uri="{FF2B5EF4-FFF2-40B4-BE49-F238E27FC236}">
                  <a16:creationId xmlns:a16="http://schemas.microsoft.com/office/drawing/2014/main" id="{3087B335-EC34-4A75-981F-E408EC6AC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8">
              <a:extLst>
                <a:ext uri="{FF2B5EF4-FFF2-40B4-BE49-F238E27FC236}">
                  <a16:creationId xmlns:a16="http://schemas.microsoft.com/office/drawing/2014/main" id="{B1D07171-3787-46FE-BA56-781EE797B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9">
              <a:extLst>
                <a:ext uri="{FF2B5EF4-FFF2-40B4-BE49-F238E27FC236}">
                  <a16:creationId xmlns:a16="http://schemas.microsoft.com/office/drawing/2014/main" id="{9334055F-8026-47FE-B41A-260F96BE67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11">
              <a:extLst>
                <a:ext uri="{FF2B5EF4-FFF2-40B4-BE49-F238E27FC236}">
                  <a16:creationId xmlns:a16="http://schemas.microsoft.com/office/drawing/2014/main" id="{E114471C-87A8-4460-9585-0C2349F2BA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12">
              <a:extLst>
                <a:ext uri="{FF2B5EF4-FFF2-40B4-BE49-F238E27FC236}">
                  <a16:creationId xmlns:a16="http://schemas.microsoft.com/office/drawing/2014/main" id="{F644869B-5F10-430C-B65E-A034F593F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13">
              <a:extLst>
                <a:ext uri="{FF2B5EF4-FFF2-40B4-BE49-F238E27FC236}">
                  <a16:creationId xmlns:a16="http://schemas.microsoft.com/office/drawing/2014/main" id="{DB75CD5C-73E7-4CB7-AB8B-E0412C4D3C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14">
              <a:extLst>
                <a:ext uri="{FF2B5EF4-FFF2-40B4-BE49-F238E27FC236}">
                  <a16:creationId xmlns:a16="http://schemas.microsoft.com/office/drawing/2014/main" id="{8D631646-040F-41B9-9480-F515064083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16">
              <a:extLst>
                <a:ext uri="{FF2B5EF4-FFF2-40B4-BE49-F238E27FC236}">
                  <a16:creationId xmlns:a16="http://schemas.microsoft.com/office/drawing/2014/main" id="{EEB845C2-4B09-4FE8-B5F4-C23B6A265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17">
              <a:extLst>
                <a:ext uri="{FF2B5EF4-FFF2-40B4-BE49-F238E27FC236}">
                  <a16:creationId xmlns:a16="http://schemas.microsoft.com/office/drawing/2014/main" id="{742E436D-7F4C-4598-8D99-B3585D6A91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21">
              <a:extLst>
                <a:ext uri="{FF2B5EF4-FFF2-40B4-BE49-F238E27FC236}">
                  <a16:creationId xmlns:a16="http://schemas.microsoft.com/office/drawing/2014/main" id="{EE095710-343C-4C57-A2DA-54DF7A297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25">
              <a:extLst>
                <a:ext uri="{FF2B5EF4-FFF2-40B4-BE49-F238E27FC236}">
                  <a16:creationId xmlns:a16="http://schemas.microsoft.com/office/drawing/2014/main" id="{435D43DF-C9DB-46FF-8E9A-3B0CD1F003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Freeform 29">
              <a:extLst>
                <a:ext uri="{FF2B5EF4-FFF2-40B4-BE49-F238E27FC236}">
                  <a16:creationId xmlns:a16="http://schemas.microsoft.com/office/drawing/2014/main" id="{FA2D58E7-8FBC-492F-B4EA-89FE9592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Freeform 31">
              <a:extLst>
                <a:ext uri="{FF2B5EF4-FFF2-40B4-BE49-F238E27FC236}">
                  <a16:creationId xmlns:a16="http://schemas.microsoft.com/office/drawing/2014/main" id="{E3706FBE-6FE9-42F5-A864-79CE5429F7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Freeform 32">
              <a:extLst>
                <a:ext uri="{FF2B5EF4-FFF2-40B4-BE49-F238E27FC236}">
                  <a16:creationId xmlns:a16="http://schemas.microsoft.com/office/drawing/2014/main" id="{84921CD7-E178-40E7-9ADB-3595E115A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33">
              <a:extLst>
                <a:ext uri="{FF2B5EF4-FFF2-40B4-BE49-F238E27FC236}">
                  <a16:creationId xmlns:a16="http://schemas.microsoft.com/office/drawing/2014/main" id="{266678FE-C978-46E2-AD98-7588C9C47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34">
              <a:extLst>
                <a:ext uri="{FF2B5EF4-FFF2-40B4-BE49-F238E27FC236}">
                  <a16:creationId xmlns:a16="http://schemas.microsoft.com/office/drawing/2014/main" id="{43E154CE-D54B-4A93-AAD4-BD90BBB333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35">
              <a:extLst>
                <a:ext uri="{FF2B5EF4-FFF2-40B4-BE49-F238E27FC236}">
                  <a16:creationId xmlns:a16="http://schemas.microsoft.com/office/drawing/2014/main" id="{053FE408-AECE-4A7C-83F8-B6AA4DE36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36">
              <a:extLst>
                <a:ext uri="{FF2B5EF4-FFF2-40B4-BE49-F238E27FC236}">
                  <a16:creationId xmlns:a16="http://schemas.microsoft.com/office/drawing/2014/main" id="{2B259E79-129E-44F1-971D-ECCAF7897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Freeform 37">
              <a:extLst>
                <a:ext uri="{FF2B5EF4-FFF2-40B4-BE49-F238E27FC236}">
                  <a16:creationId xmlns:a16="http://schemas.microsoft.com/office/drawing/2014/main" id="{FCA6AD43-1AF7-406D-9CFF-F20C9A7E32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38">
              <a:extLst>
                <a:ext uri="{FF2B5EF4-FFF2-40B4-BE49-F238E27FC236}">
                  <a16:creationId xmlns:a16="http://schemas.microsoft.com/office/drawing/2014/main" id="{51749352-9521-462D-A1AC-8CDD7EF56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39">
              <a:extLst>
                <a:ext uri="{FF2B5EF4-FFF2-40B4-BE49-F238E27FC236}">
                  <a16:creationId xmlns:a16="http://schemas.microsoft.com/office/drawing/2014/main" id="{9727B78F-D41C-4308-AB96-29D6F731D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40">
              <a:extLst>
                <a:ext uri="{FF2B5EF4-FFF2-40B4-BE49-F238E27FC236}">
                  <a16:creationId xmlns:a16="http://schemas.microsoft.com/office/drawing/2014/main" id="{85214156-6933-4397-8534-0246957B1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Freeform 41">
              <a:extLst>
                <a:ext uri="{FF2B5EF4-FFF2-40B4-BE49-F238E27FC236}">
                  <a16:creationId xmlns:a16="http://schemas.microsoft.com/office/drawing/2014/main" id="{21A3DB53-7411-4B98-A86C-8282EBFD68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Freeform 42">
              <a:extLst>
                <a:ext uri="{FF2B5EF4-FFF2-40B4-BE49-F238E27FC236}">
                  <a16:creationId xmlns:a16="http://schemas.microsoft.com/office/drawing/2014/main" id="{B0EFAE9F-76B4-4CFD-9361-0BCCEC1AD0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Freeform 44">
              <a:extLst>
                <a:ext uri="{FF2B5EF4-FFF2-40B4-BE49-F238E27FC236}">
                  <a16:creationId xmlns:a16="http://schemas.microsoft.com/office/drawing/2014/main" id="{5538CE03-C750-46BF-B360-DF7BB71B20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45">
              <a:extLst>
                <a:ext uri="{FF2B5EF4-FFF2-40B4-BE49-F238E27FC236}">
                  <a16:creationId xmlns:a16="http://schemas.microsoft.com/office/drawing/2014/main" id="{8B046D98-F7A9-435B-A0A4-AD3A0C147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Freeform 46">
              <a:extLst>
                <a:ext uri="{FF2B5EF4-FFF2-40B4-BE49-F238E27FC236}">
                  <a16:creationId xmlns:a16="http://schemas.microsoft.com/office/drawing/2014/main" id="{98B3822C-42B2-40C1-858A-54E90652E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47">
              <a:extLst>
                <a:ext uri="{FF2B5EF4-FFF2-40B4-BE49-F238E27FC236}">
                  <a16:creationId xmlns:a16="http://schemas.microsoft.com/office/drawing/2014/main" id="{55450B71-C625-4EB9-9864-3355A4C6CF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Freeform 48">
              <a:extLst>
                <a:ext uri="{FF2B5EF4-FFF2-40B4-BE49-F238E27FC236}">
                  <a16:creationId xmlns:a16="http://schemas.microsoft.com/office/drawing/2014/main" id="{944EDC4D-EBE6-4BF6-A6BB-390FE350C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Freeform 49">
              <a:extLst>
                <a:ext uri="{FF2B5EF4-FFF2-40B4-BE49-F238E27FC236}">
                  <a16:creationId xmlns:a16="http://schemas.microsoft.com/office/drawing/2014/main" id="{2CAFB0FA-BFE1-44DC-BF56-7AD5F5742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Freeform 8">
              <a:extLst>
                <a:ext uri="{FF2B5EF4-FFF2-40B4-BE49-F238E27FC236}">
                  <a16:creationId xmlns:a16="http://schemas.microsoft.com/office/drawing/2014/main" id="{D1CB3DD5-76B9-4C04-8ED7-0C477E18E1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0" name="Freeform 106">
              <a:extLst>
                <a:ext uri="{FF2B5EF4-FFF2-40B4-BE49-F238E27FC236}">
                  <a16:creationId xmlns:a16="http://schemas.microsoft.com/office/drawing/2014/main" id="{8A2636BD-06F8-4014-AA60-7CDF91D023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1" name="Freeform 19">
              <a:extLst>
                <a:ext uri="{FF2B5EF4-FFF2-40B4-BE49-F238E27FC236}">
                  <a16:creationId xmlns:a16="http://schemas.microsoft.com/office/drawing/2014/main" id="{E6E34756-6E56-4046-BF59-7C13FD1545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20">
              <a:extLst>
                <a:ext uri="{FF2B5EF4-FFF2-40B4-BE49-F238E27FC236}">
                  <a16:creationId xmlns:a16="http://schemas.microsoft.com/office/drawing/2014/main" id="{E792C738-97E9-41FA-B1EB-D1BB43762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3" name="Freeform 26">
              <a:extLst>
                <a:ext uri="{FF2B5EF4-FFF2-40B4-BE49-F238E27FC236}">
                  <a16:creationId xmlns:a16="http://schemas.microsoft.com/office/drawing/2014/main" id="{F04A909F-9AC2-4F2C-83C8-D71E971587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4" name="Freeform 27">
              <a:extLst>
                <a:ext uri="{FF2B5EF4-FFF2-40B4-BE49-F238E27FC236}">
                  <a16:creationId xmlns:a16="http://schemas.microsoft.com/office/drawing/2014/main" id="{B317509A-BAC8-4AB4-80F9-0F2A1D593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5" name="Freeform 28">
              <a:extLst>
                <a:ext uri="{FF2B5EF4-FFF2-40B4-BE49-F238E27FC236}">
                  <a16:creationId xmlns:a16="http://schemas.microsoft.com/office/drawing/2014/main" id="{D51DB773-4624-4C00-A115-C319C26B4E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6" name="Freeform 55">
              <a:extLst>
                <a:ext uri="{FF2B5EF4-FFF2-40B4-BE49-F238E27FC236}">
                  <a16:creationId xmlns:a16="http://schemas.microsoft.com/office/drawing/2014/main" id="{3720ECAC-1BB4-4857-9ED5-4544909F18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7" name="Freeform 56">
              <a:extLst>
                <a:ext uri="{FF2B5EF4-FFF2-40B4-BE49-F238E27FC236}">
                  <a16:creationId xmlns:a16="http://schemas.microsoft.com/office/drawing/2014/main" id="{6C08EC86-7F12-471C-A6B7-64656E38E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8" name="Freeform 57">
              <a:extLst>
                <a:ext uri="{FF2B5EF4-FFF2-40B4-BE49-F238E27FC236}">
                  <a16:creationId xmlns:a16="http://schemas.microsoft.com/office/drawing/2014/main" id="{5F248C59-B737-43BE-AAAC-8DC0ED65F1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9" name="Freeform 60">
              <a:extLst>
                <a:ext uri="{FF2B5EF4-FFF2-40B4-BE49-F238E27FC236}">
                  <a16:creationId xmlns:a16="http://schemas.microsoft.com/office/drawing/2014/main" id="{2ABF7701-2E76-4F0A-9A36-2219B20513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0" name="Freeform 61">
              <a:extLst>
                <a:ext uri="{FF2B5EF4-FFF2-40B4-BE49-F238E27FC236}">
                  <a16:creationId xmlns:a16="http://schemas.microsoft.com/office/drawing/2014/main" id="{AC87AFE9-F2D9-40A6-84D3-A182099162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1" name="Freeform 5">
              <a:extLst>
                <a:ext uri="{FF2B5EF4-FFF2-40B4-BE49-F238E27FC236}">
                  <a16:creationId xmlns:a16="http://schemas.microsoft.com/office/drawing/2014/main" id="{47809F09-3858-450D-BC6F-E024CB1F0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2" name="Freeform 6">
              <a:extLst>
                <a:ext uri="{FF2B5EF4-FFF2-40B4-BE49-F238E27FC236}">
                  <a16:creationId xmlns:a16="http://schemas.microsoft.com/office/drawing/2014/main" id="{D1A10886-1719-49E5-9CB3-78F1AF62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3" name="Freeform 7">
              <a:extLst>
                <a:ext uri="{FF2B5EF4-FFF2-40B4-BE49-F238E27FC236}">
                  <a16:creationId xmlns:a16="http://schemas.microsoft.com/office/drawing/2014/main" id="{0005FC75-46F0-4370-AD7D-60FADFBF28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 name="Freeform 8">
              <a:extLst>
                <a:ext uri="{FF2B5EF4-FFF2-40B4-BE49-F238E27FC236}">
                  <a16:creationId xmlns:a16="http://schemas.microsoft.com/office/drawing/2014/main" id="{D43A217C-ADE1-4352-8374-D2F63A045D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9">
              <a:extLst>
                <a:ext uri="{FF2B5EF4-FFF2-40B4-BE49-F238E27FC236}">
                  <a16:creationId xmlns:a16="http://schemas.microsoft.com/office/drawing/2014/main" id="{73271B96-481B-4D4B-8020-FD23A6112E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11">
              <a:extLst>
                <a:ext uri="{FF2B5EF4-FFF2-40B4-BE49-F238E27FC236}">
                  <a16:creationId xmlns:a16="http://schemas.microsoft.com/office/drawing/2014/main" id="{1715F100-FFBE-44CB-BEFE-69A320831A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12">
              <a:extLst>
                <a:ext uri="{FF2B5EF4-FFF2-40B4-BE49-F238E27FC236}">
                  <a16:creationId xmlns:a16="http://schemas.microsoft.com/office/drawing/2014/main" id="{7FF8BB3C-BA51-4118-B634-78FFB0A07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Freeform 13">
              <a:extLst>
                <a:ext uri="{FF2B5EF4-FFF2-40B4-BE49-F238E27FC236}">
                  <a16:creationId xmlns:a16="http://schemas.microsoft.com/office/drawing/2014/main" id="{05B15B3F-281F-4C02-A2F4-FA23926806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14">
              <a:extLst>
                <a:ext uri="{FF2B5EF4-FFF2-40B4-BE49-F238E27FC236}">
                  <a16:creationId xmlns:a16="http://schemas.microsoft.com/office/drawing/2014/main" id="{1EE4DFBA-3007-4545-86FC-BFF40F2180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16">
              <a:extLst>
                <a:ext uri="{FF2B5EF4-FFF2-40B4-BE49-F238E27FC236}">
                  <a16:creationId xmlns:a16="http://schemas.microsoft.com/office/drawing/2014/main" id="{4659B484-0A04-412F-AB13-5D88A14028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17">
              <a:extLst>
                <a:ext uri="{FF2B5EF4-FFF2-40B4-BE49-F238E27FC236}">
                  <a16:creationId xmlns:a16="http://schemas.microsoft.com/office/drawing/2014/main" id="{5B1DC8DB-05E1-4C47-8DA7-FCBCC983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2" name="Freeform 21">
              <a:extLst>
                <a:ext uri="{FF2B5EF4-FFF2-40B4-BE49-F238E27FC236}">
                  <a16:creationId xmlns:a16="http://schemas.microsoft.com/office/drawing/2014/main" id="{661C4D4C-63EE-4DE2-8F1D-C37CE81005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Freeform 25">
              <a:extLst>
                <a:ext uri="{FF2B5EF4-FFF2-40B4-BE49-F238E27FC236}">
                  <a16:creationId xmlns:a16="http://schemas.microsoft.com/office/drawing/2014/main" id="{DA2A9883-3B43-4BD2-A982-F8EC8E618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Freeform 29">
              <a:extLst>
                <a:ext uri="{FF2B5EF4-FFF2-40B4-BE49-F238E27FC236}">
                  <a16:creationId xmlns:a16="http://schemas.microsoft.com/office/drawing/2014/main" id="{34F01463-4A42-4A84-8FDF-980ECA968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Freeform 31">
              <a:extLst>
                <a:ext uri="{FF2B5EF4-FFF2-40B4-BE49-F238E27FC236}">
                  <a16:creationId xmlns:a16="http://schemas.microsoft.com/office/drawing/2014/main" id="{43374FB7-D6C1-47F0-AE6B-B457F1F04F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Freeform 32">
              <a:extLst>
                <a:ext uri="{FF2B5EF4-FFF2-40B4-BE49-F238E27FC236}">
                  <a16:creationId xmlns:a16="http://schemas.microsoft.com/office/drawing/2014/main" id="{F959B7FA-CF96-42D6-AF17-47CA59E13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Freeform 33">
              <a:extLst>
                <a:ext uri="{FF2B5EF4-FFF2-40B4-BE49-F238E27FC236}">
                  <a16:creationId xmlns:a16="http://schemas.microsoft.com/office/drawing/2014/main" id="{34E7952E-A796-4789-B63B-FE3FB84BBE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Freeform 34">
              <a:extLst>
                <a:ext uri="{FF2B5EF4-FFF2-40B4-BE49-F238E27FC236}">
                  <a16:creationId xmlns:a16="http://schemas.microsoft.com/office/drawing/2014/main" id="{DC6B682A-7F18-4534-B017-6EA3920E9D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35">
              <a:extLst>
                <a:ext uri="{FF2B5EF4-FFF2-40B4-BE49-F238E27FC236}">
                  <a16:creationId xmlns:a16="http://schemas.microsoft.com/office/drawing/2014/main" id="{5A5AADAC-FC83-4603-8262-FE05CF876C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36">
              <a:extLst>
                <a:ext uri="{FF2B5EF4-FFF2-40B4-BE49-F238E27FC236}">
                  <a16:creationId xmlns:a16="http://schemas.microsoft.com/office/drawing/2014/main" id="{A40BB3FF-1819-463F-9ED5-678DD36A18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Freeform 37">
              <a:extLst>
                <a:ext uri="{FF2B5EF4-FFF2-40B4-BE49-F238E27FC236}">
                  <a16:creationId xmlns:a16="http://schemas.microsoft.com/office/drawing/2014/main" id="{C3D1CB09-5A13-4985-9007-E9193CB4FA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38">
              <a:extLst>
                <a:ext uri="{FF2B5EF4-FFF2-40B4-BE49-F238E27FC236}">
                  <a16:creationId xmlns:a16="http://schemas.microsoft.com/office/drawing/2014/main" id="{4AD15446-400C-4764-9711-ED6C260CB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39">
              <a:extLst>
                <a:ext uri="{FF2B5EF4-FFF2-40B4-BE49-F238E27FC236}">
                  <a16:creationId xmlns:a16="http://schemas.microsoft.com/office/drawing/2014/main" id="{7346885B-0B6A-4308-8417-5E64EF91C4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Freeform 40">
              <a:extLst>
                <a:ext uri="{FF2B5EF4-FFF2-40B4-BE49-F238E27FC236}">
                  <a16:creationId xmlns:a16="http://schemas.microsoft.com/office/drawing/2014/main" id="{39828447-CDC5-4139-A980-11BDF0656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41">
              <a:extLst>
                <a:ext uri="{FF2B5EF4-FFF2-40B4-BE49-F238E27FC236}">
                  <a16:creationId xmlns:a16="http://schemas.microsoft.com/office/drawing/2014/main" id="{6306A8CE-49A8-49F1-9D58-CAA83F48FC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6" name="Freeform 42">
              <a:extLst>
                <a:ext uri="{FF2B5EF4-FFF2-40B4-BE49-F238E27FC236}">
                  <a16:creationId xmlns:a16="http://schemas.microsoft.com/office/drawing/2014/main" id="{0089AFBB-A423-4095-B741-FF0EF5960E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7" name="Freeform 44">
              <a:extLst>
                <a:ext uri="{FF2B5EF4-FFF2-40B4-BE49-F238E27FC236}">
                  <a16:creationId xmlns:a16="http://schemas.microsoft.com/office/drawing/2014/main" id="{E1FA246E-D492-4B67-95A6-BFEA3542C2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8" name="Freeform 45">
              <a:extLst>
                <a:ext uri="{FF2B5EF4-FFF2-40B4-BE49-F238E27FC236}">
                  <a16:creationId xmlns:a16="http://schemas.microsoft.com/office/drawing/2014/main" id="{C8FE3844-FD2C-4E67-9F4A-8044AB06F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9" name="Freeform 46">
              <a:extLst>
                <a:ext uri="{FF2B5EF4-FFF2-40B4-BE49-F238E27FC236}">
                  <a16:creationId xmlns:a16="http://schemas.microsoft.com/office/drawing/2014/main" id="{94919BD6-F9B5-4F68-9BDC-E3204DF307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0" name="Freeform 47">
              <a:extLst>
                <a:ext uri="{FF2B5EF4-FFF2-40B4-BE49-F238E27FC236}">
                  <a16:creationId xmlns:a16="http://schemas.microsoft.com/office/drawing/2014/main" id="{BAA6492F-ED70-4AD7-AE6B-F6B4F1D89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1" name="Freeform 48">
              <a:extLst>
                <a:ext uri="{FF2B5EF4-FFF2-40B4-BE49-F238E27FC236}">
                  <a16:creationId xmlns:a16="http://schemas.microsoft.com/office/drawing/2014/main" id="{EAF9590C-0617-4830-B538-B17097A93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2" name="Freeform 49">
              <a:extLst>
                <a:ext uri="{FF2B5EF4-FFF2-40B4-BE49-F238E27FC236}">
                  <a16:creationId xmlns:a16="http://schemas.microsoft.com/office/drawing/2014/main" id="{A89A86C5-B40D-46EF-9A70-B6A43BAC37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5124" name="Picture 4" descr="Best cities to visit in Oregon for culture, food and fun">
            <a:extLst>
              <a:ext uri="{FF2B5EF4-FFF2-40B4-BE49-F238E27FC236}">
                <a16:creationId xmlns:a16="http://schemas.microsoft.com/office/drawing/2014/main" id="{4A06DE4F-B2BB-224E-AA4D-B8B9D70AF4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2" r="10796" b="5"/>
          <a:stretch/>
        </p:blipFill>
        <p:spPr bwMode="auto">
          <a:xfrm>
            <a:off x="1259226" y="4364097"/>
            <a:ext cx="2704785" cy="193405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regon">
            <a:extLst>
              <a:ext uri="{FF2B5EF4-FFF2-40B4-BE49-F238E27FC236}">
                <a16:creationId xmlns:a16="http://schemas.microsoft.com/office/drawing/2014/main" id="{BEAA239F-E91A-8545-99B9-AE0A4FD5C5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59" r="12522" b="-3"/>
          <a:stretch/>
        </p:blipFill>
        <p:spPr bwMode="auto">
          <a:xfrm>
            <a:off x="4752064" y="4349873"/>
            <a:ext cx="2704754" cy="193405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nternet is going wild with memes as Oregon legalizes hard drugs (28  Pictures) | Funny Pictures, Quotes, Pics, Photos, Images. Videos of Really  Very Cute animals.">
            <a:extLst>
              <a:ext uri="{FF2B5EF4-FFF2-40B4-BE49-F238E27FC236}">
                <a16:creationId xmlns:a16="http://schemas.microsoft.com/office/drawing/2014/main" id="{B4D24CFF-B7CA-0242-B875-4BB1E23968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08940" y="4859343"/>
            <a:ext cx="3926666" cy="12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8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1" name="Group 32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2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80" name="Rectangle 379">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106">
            <a:extLst>
              <a:ext uri="{FF2B5EF4-FFF2-40B4-BE49-F238E27FC236}">
                <a16:creationId xmlns:a16="http://schemas.microsoft.com/office/drawing/2014/main" id="{E4EDFF6B-9633-41F1-8773-621480132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75247" y="7155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Freeform 8">
            <a:extLst>
              <a:ext uri="{FF2B5EF4-FFF2-40B4-BE49-F238E27FC236}">
                <a16:creationId xmlns:a16="http://schemas.microsoft.com/office/drawing/2014/main" id="{3CBF9DF5-6CB4-47C6-B02C-66E82078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43682" y="822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Rectangle 385">
            <a:extLst>
              <a:ext uri="{FF2B5EF4-FFF2-40B4-BE49-F238E27FC236}">
                <a16:creationId xmlns:a16="http://schemas.microsoft.com/office/drawing/2014/main" id="{CF296E0E-B856-46EB-BF61-6F696D2B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0264" y="0"/>
            <a:ext cx="845984"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8">
            <a:extLst>
              <a:ext uri="{FF2B5EF4-FFF2-40B4-BE49-F238E27FC236}">
                <a16:creationId xmlns:a16="http://schemas.microsoft.com/office/drawing/2014/main" id="{BA7B3754-9F6B-4C2F-8542-DBF42BB6D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52407" y="615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0" name="Freeform 10">
            <a:extLst>
              <a:ext uri="{FF2B5EF4-FFF2-40B4-BE49-F238E27FC236}">
                <a16:creationId xmlns:a16="http://schemas.microsoft.com/office/drawing/2014/main" id="{6BE97838-F825-4CB4-A025-02EBFB5C2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85588"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Freeform 25">
            <a:extLst>
              <a:ext uri="{FF2B5EF4-FFF2-40B4-BE49-F238E27FC236}">
                <a16:creationId xmlns:a16="http://schemas.microsoft.com/office/drawing/2014/main" id="{11348FE6-F46B-4EF6-ABF2-E94E111A7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924052" y="3712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4" name="Freeform 49">
            <a:extLst>
              <a:ext uri="{FF2B5EF4-FFF2-40B4-BE49-F238E27FC236}">
                <a16:creationId xmlns:a16="http://schemas.microsoft.com/office/drawing/2014/main" id="{3B472971-029A-435A-869B-7008BFAB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78524" y="29943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6" name="Freeform 59">
            <a:extLst>
              <a:ext uri="{FF2B5EF4-FFF2-40B4-BE49-F238E27FC236}">
                <a16:creationId xmlns:a16="http://schemas.microsoft.com/office/drawing/2014/main" id="{0AF4E30D-0D8A-409E-A853-6ABC6EAD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3117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8" name="Freeform 52">
            <a:extLst>
              <a:ext uri="{FF2B5EF4-FFF2-40B4-BE49-F238E27FC236}">
                <a16:creationId xmlns:a16="http://schemas.microsoft.com/office/drawing/2014/main" id="{2A9C4E18-24B9-47D9-A032-C9A37DA11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7463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0" name="Freeform 18">
            <a:extLst>
              <a:ext uri="{FF2B5EF4-FFF2-40B4-BE49-F238E27FC236}">
                <a16:creationId xmlns:a16="http://schemas.microsoft.com/office/drawing/2014/main" id="{E90BC7BD-962A-4998-9586-5922D331A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2932"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2" name="Freeform 31">
            <a:extLst>
              <a:ext uri="{FF2B5EF4-FFF2-40B4-BE49-F238E27FC236}">
                <a16:creationId xmlns:a16="http://schemas.microsoft.com/office/drawing/2014/main" id="{653F252F-FD4A-459A-8207-C44653674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95678" y="633212"/>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41">
            <a:extLst>
              <a:ext uri="{FF2B5EF4-FFF2-40B4-BE49-F238E27FC236}">
                <a16:creationId xmlns:a16="http://schemas.microsoft.com/office/drawing/2014/main" id="{CDB8D99C-5DE0-4E0B-A1DA-B459D6A33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2569" y="531916"/>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54">
            <a:extLst>
              <a:ext uri="{FF2B5EF4-FFF2-40B4-BE49-F238E27FC236}">
                <a16:creationId xmlns:a16="http://schemas.microsoft.com/office/drawing/2014/main" id="{D27980A1-C22F-44D7-AE74-886DA837B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5156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15">
            <a:extLst>
              <a:ext uri="{FF2B5EF4-FFF2-40B4-BE49-F238E27FC236}">
                <a16:creationId xmlns:a16="http://schemas.microsoft.com/office/drawing/2014/main" id="{8C4D63FD-DA9B-4ED5-8916-F45D3B4A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89518"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36">
            <a:extLst>
              <a:ext uri="{FF2B5EF4-FFF2-40B4-BE49-F238E27FC236}">
                <a16:creationId xmlns:a16="http://schemas.microsoft.com/office/drawing/2014/main" id="{004E13CC-A35E-4749-9CD7-4E2BE76A0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2569" y="739444"/>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29">
            <a:extLst>
              <a:ext uri="{FF2B5EF4-FFF2-40B4-BE49-F238E27FC236}">
                <a16:creationId xmlns:a16="http://schemas.microsoft.com/office/drawing/2014/main" id="{62ED48FA-B40E-4309-99C6-5E0E8BFB0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939780" y="87091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45">
            <a:extLst>
              <a:ext uri="{FF2B5EF4-FFF2-40B4-BE49-F238E27FC236}">
                <a16:creationId xmlns:a16="http://schemas.microsoft.com/office/drawing/2014/main" id="{7C142E42-CE5B-420E-BF14-EF3CC5645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62762" y="94946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6" name="Freeform 43">
            <a:extLst>
              <a:ext uri="{FF2B5EF4-FFF2-40B4-BE49-F238E27FC236}">
                <a16:creationId xmlns:a16="http://schemas.microsoft.com/office/drawing/2014/main" id="{68702B33-475A-4DA7-94DA-4456F675B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50466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23">
            <a:extLst>
              <a:ext uri="{FF2B5EF4-FFF2-40B4-BE49-F238E27FC236}">
                <a16:creationId xmlns:a16="http://schemas.microsoft.com/office/drawing/2014/main" id="{3EA55035-019D-4549-9178-8493516E8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50639"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Freeform 51">
            <a:extLst>
              <a:ext uri="{FF2B5EF4-FFF2-40B4-BE49-F238E27FC236}">
                <a16:creationId xmlns:a16="http://schemas.microsoft.com/office/drawing/2014/main" id="{E4E04C8F-5707-4FAC-95B9-F4C280B44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7763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22">
            <a:extLst>
              <a:ext uri="{FF2B5EF4-FFF2-40B4-BE49-F238E27FC236}">
                <a16:creationId xmlns:a16="http://schemas.microsoft.com/office/drawing/2014/main" id="{4F525CCB-B436-4FB5-8B3E-BE9CF4D6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6952"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30">
            <a:extLst>
              <a:ext uri="{FF2B5EF4-FFF2-40B4-BE49-F238E27FC236}">
                <a16:creationId xmlns:a16="http://schemas.microsoft.com/office/drawing/2014/main" id="{6AA32837-751F-43BF-8527-81363C09E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90673"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6" name="Freeform 21">
            <a:extLst>
              <a:ext uri="{FF2B5EF4-FFF2-40B4-BE49-F238E27FC236}">
                <a16:creationId xmlns:a16="http://schemas.microsoft.com/office/drawing/2014/main" id="{435BBDD2-F618-4D0D-B41C-B6B88A5E0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98509" y="1127575"/>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8" name="Freeform 42">
            <a:extLst>
              <a:ext uri="{FF2B5EF4-FFF2-40B4-BE49-F238E27FC236}">
                <a16:creationId xmlns:a16="http://schemas.microsoft.com/office/drawing/2014/main" id="{336EAA09-7133-43A7-BEB8-AE8ED9E7E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44401" y="119513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0" name="Freeform 53">
            <a:extLst>
              <a:ext uri="{FF2B5EF4-FFF2-40B4-BE49-F238E27FC236}">
                <a16:creationId xmlns:a16="http://schemas.microsoft.com/office/drawing/2014/main" id="{4F3596CD-0EA3-45FC-AEA8-641EC7DFE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572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Freeform 26">
            <a:extLst>
              <a:ext uri="{FF2B5EF4-FFF2-40B4-BE49-F238E27FC236}">
                <a16:creationId xmlns:a16="http://schemas.microsoft.com/office/drawing/2014/main" id="{4F7F6E76-2832-4366-9184-C906F3438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7863"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Freeform 17">
            <a:extLst>
              <a:ext uri="{FF2B5EF4-FFF2-40B4-BE49-F238E27FC236}">
                <a16:creationId xmlns:a16="http://schemas.microsoft.com/office/drawing/2014/main" id="{8FEC6EED-5F1C-4964-94F4-D5ECC63AF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92580" y="1472186"/>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34">
            <a:extLst>
              <a:ext uri="{FF2B5EF4-FFF2-40B4-BE49-F238E27FC236}">
                <a16:creationId xmlns:a16="http://schemas.microsoft.com/office/drawing/2014/main" id="{81ED7826-729E-429D-8CE0-20C630DA4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10106" y="142010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8" name="Freeform 55">
            <a:extLst>
              <a:ext uri="{FF2B5EF4-FFF2-40B4-BE49-F238E27FC236}">
                <a16:creationId xmlns:a16="http://schemas.microsoft.com/office/drawing/2014/main" id="{F6FCE7B9-4EAF-40C7-AB59-EF1234012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558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0" name="Freeform 28">
            <a:extLst>
              <a:ext uri="{FF2B5EF4-FFF2-40B4-BE49-F238E27FC236}">
                <a16:creationId xmlns:a16="http://schemas.microsoft.com/office/drawing/2014/main" id="{1FA23490-BCAF-4CA4-9B59-E8BB1737A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5423"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2" name="Freeform 6">
            <a:extLst>
              <a:ext uri="{FF2B5EF4-FFF2-40B4-BE49-F238E27FC236}">
                <a16:creationId xmlns:a16="http://schemas.microsoft.com/office/drawing/2014/main" id="{2DFECD8A-C062-4D90-BA7C-903F01033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67081" y="171347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Freeform 39">
            <a:extLst>
              <a:ext uri="{FF2B5EF4-FFF2-40B4-BE49-F238E27FC236}">
                <a16:creationId xmlns:a16="http://schemas.microsoft.com/office/drawing/2014/main" id="{2550D7B6-519A-406E-96F4-4CD793D2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4318" y="166590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57">
            <a:extLst>
              <a:ext uri="{FF2B5EF4-FFF2-40B4-BE49-F238E27FC236}">
                <a16:creationId xmlns:a16="http://schemas.microsoft.com/office/drawing/2014/main" id="{41BFAD0C-01A4-4F80-8DFA-AE9A54287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5172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Freeform 60">
            <a:extLst>
              <a:ext uri="{FF2B5EF4-FFF2-40B4-BE49-F238E27FC236}">
                <a16:creationId xmlns:a16="http://schemas.microsoft.com/office/drawing/2014/main" id="{D9E7EE7F-7432-481E-8E4B-F87C6EBE2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2641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Freeform 27">
            <a:extLst>
              <a:ext uri="{FF2B5EF4-FFF2-40B4-BE49-F238E27FC236}">
                <a16:creationId xmlns:a16="http://schemas.microsoft.com/office/drawing/2014/main" id="{A64B563E-C2AE-45A0-830B-2A9A66FE9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8024"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38">
            <a:extLst>
              <a:ext uri="{FF2B5EF4-FFF2-40B4-BE49-F238E27FC236}">
                <a16:creationId xmlns:a16="http://schemas.microsoft.com/office/drawing/2014/main" id="{ECC13262-CBC7-4C28-8328-DAC7D21E9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29971" y="191926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Freeform 8">
            <a:extLst>
              <a:ext uri="{FF2B5EF4-FFF2-40B4-BE49-F238E27FC236}">
                <a16:creationId xmlns:a16="http://schemas.microsoft.com/office/drawing/2014/main" id="{67DA09ED-62F4-4F58-8372-15F8EE7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50342" y="206495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Freeform 19">
            <a:extLst>
              <a:ext uri="{FF2B5EF4-FFF2-40B4-BE49-F238E27FC236}">
                <a16:creationId xmlns:a16="http://schemas.microsoft.com/office/drawing/2014/main" id="{02053DF0-753D-4182-A584-8D11DDE0B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8268"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Freeform 35">
            <a:extLst>
              <a:ext uri="{FF2B5EF4-FFF2-40B4-BE49-F238E27FC236}">
                <a16:creationId xmlns:a16="http://schemas.microsoft.com/office/drawing/2014/main" id="{8FE3533B-F854-4802-BC07-52398A989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17998" y="2208382"/>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0" name="Freeform 61">
            <a:extLst>
              <a:ext uri="{FF2B5EF4-FFF2-40B4-BE49-F238E27FC236}">
                <a16:creationId xmlns:a16="http://schemas.microsoft.com/office/drawing/2014/main" id="{4490248F-EA6D-475A-9CAD-8378F145C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39270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Freeform 9">
            <a:extLst>
              <a:ext uri="{FF2B5EF4-FFF2-40B4-BE49-F238E27FC236}">
                <a16:creationId xmlns:a16="http://schemas.microsoft.com/office/drawing/2014/main" id="{B52DAE76-A563-49B8-A243-6D4AD789E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51951" y="2345425"/>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Freeform 56">
            <a:extLst>
              <a:ext uri="{FF2B5EF4-FFF2-40B4-BE49-F238E27FC236}">
                <a16:creationId xmlns:a16="http://schemas.microsoft.com/office/drawing/2014/main" id="{42310708-EC33-47CA-8FE2-FB6453C18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0894"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6" name="Freeform 20">
            <a:extLst>
              <a:ext uri="{FF2B5EF4-FFF2-40B4-BE49-F238E27FC236}">
                <a16:creationId xmlns:a16="http://schemas.microsoft.com/office/drawing/2014/main" id="{BB1C127E-43BE-4E77-A656-B895E9953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5183"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8" name="Freeform 33">
            <a:extLst>
              <a:ext uri="{FF2B5EF4-FFF2-40B4-BE49-F238E27FC236}">
                <a16:creationId xmlns:a16="http://schemas.microsoft.com/office/drawing/2014/main" id="{72C99F46-016F-4D5A-9886-CE7980742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097198" y="242640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0" name="Freeform 11">
            <a:extLst>
              <a:ext uri="{FF2B5EF4-FFF2-40B4-BE49-F238E27FC236}">
                <a16:creationId xmlns:a16="http://schemas.microsoft.com/office/drawing/2014/main" id="{B95E6711-928E-49B2-ACA4-3BF8FD5DE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69437" y="259196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2" name="Freeform 40">
            <a:extLst>
              <a:ext uri="{FF2B5EF4-FFF2-40B4-BE49-F238E27FC236}">
                <a16:creationId xmlns:a16="http://schemas.microsoft.com/office/drawing/2014/main" id="{A7DF6691-C456-4F09-9EF4-DE2FE8D0F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2289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4" name="Freeform 7">
            <a:extLst>
              <a:ext uri="{FF2B5EF4-FFF2-40B4-BE49-F238E27FC236}">
                <a16:creationId xmlns:a16="http://schemas.microsoft.com/office/drawing/2014/main" id="{40FA4633-1CE9-4A1B-900D-CDFFD17C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81681"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Freeform 44">
            <a:extLst>
              <a:ext uri="{FF2B5EF4-FFF2-40B4-BE49-F238E27FC236}">
                <a16:creationId xmlns:a16="http://schemas.microsoft.com/office/drawing/2014/main" id="{186FAF3A-CA08-454A-84AD-89F1489A1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53903" y="2723245"/>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46">
            <a:extLst>
              <a:ext uri="{FF2B5EF4-FFF2-40B4-BE49-F238E27FC236}">
                <a16:creationId xmlns:a16="http://schemas.microsoft.com/office/drawing/2014/main" id="{52EA7531-2664-467D-A0DC-382011BDD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3525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5">
            <a:extLst>
              <a:ext uri="{FF2B5EF4-FFF2-40B4-BE49-F238E27FC236}">
                <a16:creationId xmlns:a16="http://schemas.microsoft.com/office/drawing/2014/main" id="{F738E2DE-31D1-42BE-B8B5-BDFD35009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1378" y="2718803"/>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Freeform 16">
            <a:extLst>
              <a:ext uri="{FF2B5EF4-FFF2-40B4-BE49-F238E27FC236}">
                <a16:creationId xmlns:a16="http://schemas.microsoft.com/office/drawing/2014/main" id="{EEDF256D-AA0A-46BF-A983-4035CF6BE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78821" y="28571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Freeform 47">
            <a:extLst>
              <a:ext uri="{FF2B5EF4-FFF2-40B4-BE49-F238E27FC236}">
                <a16:creationId xmlns:a16="http://schemas.microsoft.com/office/drawing/2014/main" id="{0C09BE07-CC3D-40DF-A8B5-268F4CCE1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52013" y="2960899"/>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Freeform 37">
            <a:extLst>
              <a:ext uri="{FF2B5EF4-FFF2-40B4-BE49-F238E27FC236}">
                <a16:creationId xmlns:a16="http://schemas.microsoft.com/office/drawing/2014/main" id="{EDA32518-86A7-4098-AD80-5C8746223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2815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Freeform 13">
            <a:extLst>
              <a:ext uri="{FF2B5EF4-FFF2-40B4-BE49-F238E27FC236}">
                <a16:creationId xmlns:a16="http://schemas.microsoft.com/office/drawing/2014/main" id="{7512851A-AA75-4EB8-A02D-2BB2E6AD9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8341" y="297555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Freeform 12">
            <a:extLst>
              <a:ext uri="{FF2B5EF4-FFF2-40B4-BE49-F238E27FC236}">
                <a16:creationId xmlns:a16="http://schemas.microsoft.com/office/drawing/2014/main" id="{D4A6D15C-CD71-46F5-8136-A03F44238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66523" y="311566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2" name="Freeform 48">
            <a:extLst>
              <a:ext uri="{FF2B5EF4-FFF2-40B4-BE49-F238E27FC236}">
                <a16:creationId xmlns:a16="http://schemas.microsoft.com/office/drawing/2014/main" id="{746ED2E3-DBE0-4F33-A3AD-46532400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70934" y="3193554"/>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4" name="Freeform 32">
            <a:extLst>
              <a:ext uri="{FF2B5EF4-FFF2-40B4-BE49-F238E27FC236}">
                <a16:creationId xmlns:a16="http://schemas.microsoft.com/office/drawing/2014/main" id="{23063569-BAF7-427B-9403-97B6CB7D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475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6" name="Freeform 51">
            <a:extLst>
              <a:ext uri="{FF2B5EF4-FFF2-40B4-BE49-F238E27FC236}">
                <a16:creationId xmlns:a16="http://schemas.microsoft.com/office/drawing/2014/main" id="{1006EC4B-4403-43BF-8CBC-7F0BB34D3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716921" y="3206332"/>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8" name="Freeform 14">
            <a:extLst>
              <a:ext uri="{FF2B5EF4-FFF2-40B4-BE49-F238E27FC236}">
                <a16:creationId xmlns:a16="http://schemas.microsoft.com/office/drawing/2014/main" id="{D9E738CE-45B7-4215-8DF8-05CCC29C6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71418" y="3468502"/>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0" name="Freeform 14">
            <a:extLst>
              <a:ext uri="{FF2B5EF4-FFF2-40B4-BE49-F238E27FC236}">
                <a16:creationId xmlns:a16="http://schemas.microsoft.com/office/drawing/2014/main" id="{2D395422-61DC-4E05-8D16-FD73E0482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87487" y="333845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2" name="Freeform 32">
            <a:extLst>
              <a:ext uri="{FF2B5EF4-FFF2-40B4-BE49-F238E27FC236}">
                <a16:creationId xmlns:a16="http://schemas.microsoft.com/office/drawing/2014/main" id="{EABA1DB5-B872-43ED-9C2A-F0F226EE4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4201" y="3486703"/>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4" name="Freeform 13">
            <a:extLst>
              <a:ext uri="{FF2B5EF4-FFF2-40B4-BE49-F238E27FC236}">
                <a16:creationId xmlns:a16="http://schemas.microsoft.com/office/drawing/2014/main" id="{AEC64CDA-0DF0-4A4A-B94E-E8ADEF43D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40106" y="374455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6" name="Freeform 37">
            <a:extLst>
              <a:ext uri="{FF2B5EF4-FFF2-40B4-BE49-F238E27FC236}">
                <a16:creationId xmlns:a16="http://schemas.microsoft.com/office/drawing/2014/main" id="{8887E492-0D91-4326-9283-21FE834AA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50046" y="370713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8" name="Freeform 48">
            <a:extLst>
              <a:ext uri="{FF2B5EF4-FFF2-40B4-BE49-F238E27FC236}">
                <a16:creationId xmlns:a16="http://schemas.microsoft.com/office/drawing/2014/main" id="{07C547B2-DE7D-49CC-96EE-4DBD668E5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38865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0" name="Freeform 40">
            <a:extLst>
              <a:ext uri="{FF2B5EF4-FFF2-40B4-BE49-F238E27FC236}">
                <a16:creationId xmlns:a16="http://schemas.microsoft.com/office/drawing/2014/main" id="{C9EB7135-4B3D-493E-A52F-8F408B713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745958" y="3507142"/>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2" name="Freeform 47">
            <a:extLst>
              <a:ext uri="{FF2B5EF4-FFF2-40B4-BE49-F238E27FC236}">
                <a16:creationId xmlns:a16="http://schemas.microsoft.com/office/drawing/2014/main" id="{EFE824F1-84BA-4372-A77F-0DC1DE795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39339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4" name="Freeform 12">
            <a:extLst>
              <a:ext uri="{FF2B5EF4-FFF2-40B4-BE49-F238E27FC236}">
                <a16:creationId xmlns:a16="http://schemas.microsoft.com/office/drawing/2014/main" id="{9EE25038-8D17-4812-A0E0-DA21A71A0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74069" y="3739001"/>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6" name="Freeform 5">
            <a:extLst>
              <a:ext uri="{FF2B5EF4-FFF2-40B4-BE49-F238E27FC236}">
                <a16:creationId xmlns:a16="http://schemas.microsoft.com/office/drawing/2014/main" id="{F29C04A0-DB22-40E8-97C4-E3FE1D87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82697" y="4063804"/>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8" name="Freeform 46">
            <a:extLst>
              <a:ext uri="{FF2B5EF4-FFF2-40B4-BE49-F238E27FC236}">
                <a16:creationId xmlns:a16="http://schemas.microsoft.com/office/drawing/2014/main" id="{F7A56C01-B5B6-443C-AA10-A2EF46C34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6742" y="397658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0" name="Freeform 16">
            <a:extLst>
              <a:ext uri="{FF2B5EF4-FFF2-40B4-BE49-F238E27FC236}">
                <a16:creationId xmlns:a16="http://schemas.microsoft.com/office/drawing/2014/main" id="{475F7AFB-84C5-4614-8293-58560B921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71018"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2" name="Freeform 44">
            <a:extLst>
              <a:ext uri="{FF2B5EF4-FFF2-40B4-BE49-F238E27FC236}">
                <a16:creationId xmlns:a16="http://schemas.microsoft.com/office/drawing/2014/main" id="{D6DF4E96-0078-4E9B-A411-110E92D1E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0834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4" name="Freeform 7">
            <a:extLst>
              <a:ext uri="{FF2B5EF4-FFF2-40B4-BE49-F238E27FC236}">
                <a16:creationId xmlns:a16="http://schemas.microsoft.com/office/drawing/2014/main" id="{AF3044AF-40D9-4D0E-9DD6-93000203F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73475" y="425746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6" name="Freeform 11">
            <a:extLst>
              <a:ext uri="{FF2B5EF4-FFF2-40B4-BE49-F238E27FC236}">
                <a16:creationId xmlns:a16="http://schemas.microsoft.com/office/drawing/2014/main" id="{F7470FE4-A206-4939-9F59-E678E40A3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80402"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8" name="Freeform 56">
            <a:extLst>
              <a:ext uri="{FF2B5EF4-FFF2-40B4-BE49-F238E27FC236}">
                <a16:creationId xmlns:a16="http://schemas.microsoft.com/office/drawing/2014/main" id="{2FA1C7D3-84C0-463B-AC0D-16D293A13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62482" y="43474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0" name="Freeform 33">
            <a:extLst>
              <a:ext uri="{FF2B5EF4-FFF2-40B4-BE49-F238E27FC236}">
                <a16:creationId xmlns:a16="http://schemas.microsoft.com/office/drawing/2014/main" id="{BBE9E528-3ADF-4379-B6A7-5673E783A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466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2" name="Freeform 20">
            <a:extLst>
              <a:ext uri="{FF2B5EF4-FFF2-40B4-BE49-F238E27FC236}">
                <a16:creationId xmlns:a16="http://schemas.microsoft.com/office/drawing/2014/main" id="{35A13407-0E9D-43A5-9E0F-AE0EAAA9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39720" y="4538206"/>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4" name="Freeform 9">
            <a:extLst>
              <a:ext uri="{FF2B5EF4-FFF2-40B4-BE49-F238E27FC236}">
                <a16:creationId xmlns:a16="http://schemas.microsoft.com/office/drawing/2014/main" id="{D37707EA-23E4-4332-B0F0-572C37E64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0041"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6" name="Freeform 61">
            <a:extLst>
              <a:ext uri="{FF2B5EF4-FFF2-40B4-BE49-F238E27FC236}">
                <a16:creationId xmlns:a16="http://schemas.microsoft.com/office/drawing/2014/main" id="{51D260C8-99D8-4F96-965F-A8A155E35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63335" y="4598945"/>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8" name="Freeform 35">
            <a:extLst>
              <a:ext uri="{FF2B5EF4-FFF2-40B4-BE49-F238E27FC236}">
                <a16:creationId xmlns:a16="http://schemas.microsoft.com/office/drawing/2014/main" id="{542DBD35-B3D7-4ADA-AB84-AC80363E9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424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0" name="Freeform 19">
            <a:extLst>
              <a:ext uri="{FF2B5EF4-FFF2-40B4-BE49-F238E27FC236}">
                <a16:creationId xmlns:a16="http://schemas.microsoft.com/office/drawing/2014/main" id="{CE0B17ED-CB1F-45DF-AE51-A736E0F13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50179" y="4797912"/>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2" name="Freeform 8">
            <a:extLst>
              <a:ext uri="{FF2B5EF4-FFF2-40B4-BE49-F238E27FC236}">
                <a16:creationId xmlns:a16="http://schemas.microsoft.com/office/drawing/2014/main" id="{77B98D8F-FFC3-4C70-A628-1109B19D1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1903"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4" name="Freeform 38">
            <a:extLst>
              <a:ext uri="{FF2B5EF4-FFF2-40B4-BE49-F238E27FC236}">
                <a16:creationId xmlns:a16="http://schemas.microsoft.com/office/drawing/2014/main" id="{90050397-9285-4F5F-B8C7-481BC386B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6591" y="488938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6" name="Freeform 27">
            <a:extLst>
              <a:ext uri="{FF2B5EF4-FFF2-40B4-BE49-F238E27FC236}">
                <a16:creationId xmlns:a16="http://schemas.microsoft.com/office/drawing/2014/main" id="{18FEA775-71E5-4B3F-A8BC-499808462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44221" y="501668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8" name="Freeform 60">
            <a:extLst>
              <a:ext uri="{FF2B5EF4-FFF2-40B4-BE49-F238E27FC236}">
                <a16:creationId xmlns:a16="http://schemas.microsoft.com/office/drawing/2014/main" id="{CE0D22F1-DA0E-4F48-BE02-6BE6C22B5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5835" y="4916660"/>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0" name="Freeform 57">
            <a:extLst>
              <a:ext uri="{FF2B5EF4-FFF2-40B4-BE49-F238E27FC236}">
                <a16:creationId xmlns:a16="http://schemas.microsoft.com/office/drawing/2014/main" id="{293E965A-102B-4A70-A27D-C0C1D25C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00768" y="5121973"/>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2" name="Freeform 39">
            <a:extLst>
              <a:ext uri="{FF2B5EF4-FFF2-40B4-BE49-F238E27FC236}">
                <a16:creationId xmlns:a16="http://schemas.microsoft.com/office/drawing/2014/main" id="{16BD410B-1516-4C72-9B77-5B9E6C9E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398116" y="5093698"/>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4" name="Freeform 6">
            <a:extLst>
              <a:ext uri="{FF2B5EF4-FFF2-40B4-BE49-F238E27FC236}">
                <a16:creationId xmlns:a16="http://schemas.microsoft.com/office/drawing/2014/main" id="{324F8791-55E5-4FD1-B52A-8E58A9891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02254"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6" name="Freeform 28">
            <a:extLst>
              <a:ext uri="{FF2B5EF4-FFF2-40B4-BE49-F238E27FC236}">
                <a16:creationId xmlns:a16="http://schemas.microsoft.com/office/drawing/2014/main" id="{503CE5C5-153D-4852-B8FB-A29E13F82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50367" y="5284408"/>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8" name="Freeform 55">
            <a:extLst>
              <a:ext uri="{FF2B5EF4-FFF2-40B4-BE49-F238E27FC236}">
                <a16:creationId xmlns:a16="http://schemas.microsoft.com/office/drawing/2014/main" id="{DE9D5C9F-C513-411E-8436-4B5958D61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096665" y="5356199"/>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0" name="Freeform 34">
            <a:extLst>
              <a:ext uri="{FF2B5EF4-FFF2-40B4-BE49-F238E27FC236}">
                <a16:creationId xmlns:a16="http://schemas.microsoft.com/office/drawing/2014/main" id="{9D0A8041-71C9-4822-9915-2B17B2329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859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2" name="Freeform 17">
            <a:extLst>
              <a:ext uri="{FF2B5EF4-FFF2-40B4-BE49-F238E27FC236}">
                <a16:creationId xmlns:a16="http://schemas.microsoft.com/office/drawing/2014/main" id="{E4F76E47-DAA3-4C8E-B537-C672B653B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05997"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4" name="Freeform 26">
            <a:extLst>
              <a:ext uri="{FF2B5EF4-FFF2-40B4-BE49-F238E27FC236}">
                <a16:creationId xmlns:a16="http://schemas.microsoft.com/office/drawing/2014/main" id="{EDFE6DD0-DF50-4C10-AD05-24CF33533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27927" y="5489941"/>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6" name="Freeform 53">
            <a:extLst>
              <a:ext uri="{FF2B5EF4-FFF2-40B4-BE49-F238E27FC236}">
                <a16:creationId xmlns:a16="http://schemas.microsoft.com/office/drawing/2014/main" id="{854350B7-7802-4829-AA39-CA4354D06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00070" y="55939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8" name="Freeform 22">
            <a:extLst>
              <a:ext uri="{FF2B5EF4-FFF2-40B4-BE49-F238E27FC236}">
                <a16:creationId xmlns:a16="http://schemas.microsoft.com/office/drawing/2014/main" id="{27791A08-B7B3-4B65-8E8D-530620A10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05798" y="5739867"/>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0" name="Freeform 42">
            <a:extLst>
              <a:ext uri="{FF2B5EF4-FFF2-40B4-BE49-F238E27FC236}">
                <a16:creationId xmlns:a16="http://schemas.microsoft.com/office/drawing/2014/main" id="{22A54D44-39E9-4D1C-A03A-B222D48BC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0455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2" name="Freeform 21">
            <a:extLst>
              <a:ext uri="{FF2B5EF4-FFF2-40B4-BE49-F238E27FC236}">
                <a16:creationId xmlns:a16="http://schemas.microsoft.com/office/drawing/2014/main" id="{00095499-5811-4099-AED5-11DBCE5E6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53988"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4" name="Freeform 30">
            <a:extLst>
              <a:ext uri="{FF2B5EF4-FFF2-40B4-BE49-F238E27FC236}">
                <a16:creationId xmlns:a16="http://schemas.microsoft.com/office/drawing/2014/main" id="{3335B830-887E-41D7-843A-E04FC788F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92977" y="580495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6" name="Freeform 23">
            <a:extLst>
              <a:ext uri="{FF2B5EF4-FFF2-40B4-BE49-F238E27FC236}">
                <a16:creationId xmlns:a16="http://schemas.microsoft.com/office/drawing/2014/main" id="{70256ACA-58E1-431A-9C8F-A90A81A20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50592" y="5970384"/>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8" name="Freeform 43">
            <a:extLst>
              <a:ext uri="{FF2B5EF4-FFF2-40B4-BE49-F238E27FC236}">
                <a16:creationId xmlns:a16="http://schemas.microsoft.com/office/drawing/2014/main" id="{C1A3A0CD-FFF4-4A3D-9386-2BCE2517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12645" y="5876600"/>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0" name="Freeform 45">
            <a:extLst>
              <a:ext uri="{FF2B5EF4-FFF2-40B4-BE49-F238E27FC236}">
                <a16:creationId xmlns:a16="http://schemas.microsoft.com/office/drawing/2014/main" id="{40981EAC-B937-4897-BF3D-5FF4941F5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38619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2" name="Freeform 29">
            <a:extLst>
              <a:ext uri="{FF2B5EF4-FFF2-40B4-BE49-F238E27FC236}">
                <a16:creationId xmlns:a16="http://schemas.microsoft.com/office/drawing/2014/main" id="{E660C809-0CE0-4DF9-9A0C-A35FC1EF8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34871"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4" name="Freeform 36">
            <a:extLst>
              <a:ext uri="{FF2B5EF4-FFF2-40B4-BE49-F238E27FC236}">
                <a16:creationId xmlns:a16="http://schemas.microsoft.com/office/drawing/2014/main" id="{E4C42FED-6DA1-416E-98D0-B0C84B238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638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6" name="Freeform 15">
            <a:extLst>
              <a:ext uri="{FF2B5EF4-FFF2-40B4-BE49-F238E27FC236}">
                <a16:creationId xmlns:a16="http://schemas.microsoft.com/office/drawing/2014/main" id="{8E68CF56-E65A-4AB1-823B-FDA8D1309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78167" y="62243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8" name="Freeform 54">
            <a:extLst>
              <a:ext uri="{FF2B5EF4-FFF2-40B4-BE49-F238E27FC236}">
                <a16:creationId xmlns:a16="http://schemas.microsoft.com/office/drawing/2014/main" id="{6CB30CA6-4302-43FE-91F5-A90414CD3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07134" y="616947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0" name="Freeform 31">
            <a:extLst>
              <a:ext uri="{FF2B5EF4-FFF2-40B4-BE49-F238E27FC236}">
                <a16:creationId xmlns:a16="http://schemas.microsoft.com/office/drawing/2014/main" id="{10EB2C4A-4563-4B77-82E8-19143482C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66567"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2" name="Freeform 52">
            <a:extLst>
              <a:ext uri="{FF2B5EF4-FFF2-40B4-BE49-F238E27FC236}">
                <a16:creationId xmlns:a16="http://schemas.microsoft.com/office/drawing/2014/main" id="{F35D6553-B859-4EC5-9642-AE5E5B1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00012" y="635676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4" name="Freeform 41">
            <a:extLst>
              <a:ext uri="{FF2B5EF4-FFF2-40B4-BE49-F238E27FC236}">
                <a16:creationId xmlns:a16="http://schemas.microsoft.com/office/drawing/2014/main" id="{DD3362FC-ACFB-409A-9E4C-DA53652CD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638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6" name="Freeform 18">
            <a:extLst>
              <a:ext uri="{FF2B5EF4-FFF2-40B4-BE49-F238E27FC236}">
                <a16:creationId xmlns:a16="http://schemas.microsoft.com/office/drawing/2014/main" id="{87E1C2D8-1AF0-44AA-8959-9D14995E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46606" y="650782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8" name="Freeform 59">
            <a:extLst>
              <a:ext uri="{FF2B5EF4-FFF2-40B4-BE49-F238E27FC236}">
                <a16:creationId xmlns:a16="http://schemas.microsoft.com/office/drawing/2014/main" id="{6D33478B-6995-4C07-AF69-537CB1CC6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38156" y="655512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0" name="Freeform 49">
            <a:extLst>
              <a:ext uri="{FF2B5EF4-FFF2-40B4-BE49-F238E27FC236}">
                <a16:creationId xmlns:a16="http://schemas.microsoft.com/office/drawing/2014/main" id="{DE4394B6-C229-44DF-9928-3B42B512D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38726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2" name="Freeform 25">
            <a:extLst>
              <a:ext uri="{FF2B5EF4-FFF2-40B4-BE49-F238E27FC236}">
                <a16:creationId xmlns:a16="http://schemas.microsoft.com/office/drawing/2014/main" id="{F825A735-54F6-4C3E-9694-53BDCEA17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34649"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4" name="Freeform 10">
            <a:extLst>
              <a:ext uri="{FF2B5EF4-FFF2-40B4-BE49-F238E27FC236}">
                <a16:creationId xmlns:a16="http://schemas.microsoft.com/office/drawing/2014/main" id="{5AB5717E-B8E9-4FAF-A493-A7F55CDF8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54557" y="6713279"/>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6" name="Freeform 8">
            <a:extLst>
              <a:ext uri="{FF2B5EF4-FFF2-40B4-BE49-F238E27FC236}">
                <a16:creationId xmlns:a16="http://schemas.microsoft.com/office/drawing/2014/main" id="{A63074B5-9D04-40B1-9089-5EF1F3BC8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09838" y="67659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8" name="Freeform 8">
            <a:extLst>
              <a:ext uri="{FF2B5EF4-FFF2-40B4-BE49-F238E27FC236}">
                <a16:creationId xmlns:a16="http://schemas.microsoft.com/office/drawing/2014/main" id="{2FF88F98-A5AE-4E8B-ADD8-EB50B7A03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8563" y="67473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0" name="Freeform 106">
            <a:extLst>
              <a:ext uri="{FF2B5EF4-FFF2-40B4-BE49-F238E27FC236}">
                <a16:creationId xmlns:a16="http://schemas.microsoft.com/office/drawing/2014/main" id="{63DAFAC2-1AD6-4B8D-86F0-4898FD728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11738"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5" name="Content Placeholder 4" descr="A close up of a device&#10;&#10;Description automatically generated">
            <a:extLst>
              <a:ext uri="{FF2B5EF4-FFF2-40B4-BE49-F238E27FC236}">
                <a16:creationId xmlns:a16="http://schemas.microsoft.com/office/drawing/2014/main" id="{05A01B7F-A62F-A741-8745-5FFDFED3D44A}"/>
              </a:ext>
            </a:extLst>
          </p:cNvPr>
          <p:cNvPicPr>
            <a:picLocks noGrp="1" noChangeAspect="1"/>
          </p:cNvPicPr>
          <p:nvPr>
            <p:ph idx="1"/>
          </p:nvPr>
        </p:nvPicPr>
        <p:blipFill>
          <a:blip r:embed="rId3"/>
          <a:stretch>
            <a:fillRect/>
          </a:stretch>
        </p:blipFill>
        <p:spPr>
          <a:xfrm>
            <a:off x="2569967" y="1298927"/>
            <a:ext cx="6816197" cy="5360311"/>
          </a:xfrm>
        </p:spPr>
      </p:pic>
    </p:spTree>
    <p:extLst>
      <p:ext uri="{BB962C8B-B14F-4D97-AF65-F5344CB8AC3E}">
        <p14:creationId xmlns:p14="http://schemas.microsoft.com/office/powerpoint/2010/main" val="272195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9AF114FC-6F64-6F40-88BE-0012B16CAF87}"/>
              </a:ext>
            </a:extLst>
          </p:cNvPr>
          <p:cNvPicPr>
            <a:picLocks noChangeAspect="1"/>
          </p:cNvPicPr>
          <p:nvPr/>
        </p:nvPicPr>
        <p:blipFill>
          <a:blip r:embed="rId3"/>
          <a:stretch>
            <a:fillRect/>
          </a:stretch>
        </p:blipFill>
        <p:spPr>
          <a:xfrm>
            <a:off x="2274576" y="1077685"/>
            <a:ext cx="7174523" cy="4702629"/>
          </a:xfrm>
          <a:prstGeom prst="rect">
            <a:avLst/>
          </a:prstGeom>
        </p:spPr>
      </p:pic>
    </p:spTree>
    <p:extLst>
      <p:ext uri="{BB962C8B-B14F-4D97-AF65-F5344CB8AC3E}">
        <p14:creationId xmlns:p14="http://schemas.microsoft.com/office/powerpoint/2010/main" val="2670521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hart&#10;&#10;Description automatically generated">
            <a:extLst>
              <a:ext uri="{FF2B5EF4-FFF2-40B4-BE49-F238E27FC236}">
                <a16:creationId xmlns:a16="http://schemas.microsoft.com/office/drawing/2014/main" id="{96439833-D353-8B4B-8CF2-D044EFB20A7F}"/>
              </a:ext>
            </a:extLst>
          </p:cNvPr>
          <p:cNvPicPr>
            <a:picLocks noGrp="1" noChangeAspect="1"/>
          </p:cNvPicPr>
          <p:nvPr>
            <p:ph idx="1"/>
          </p:nvPr>
        </p:nvPicPr>
        <p:blipFill>
          <a:blip r:embed="rId3"/>
          <a:stretch>
            <a:fillRect/>
          </a:stretch>
        </p:blipFill>
        <p:spPr>
          <a:xfrm>
            <a:off x="3228392" y="557833"/>
            <a:ext cx="6680718" cy="5801676"/>
          </a:xfrm>
        </p:spPr>
      </p:pic>
    </p:spTree>
    <p:extLst>
      <p:ext uri="{BB962C8B-B14F-4D97-AF65-F5344CB8AC3E}">
        <p14:creationId xmlns:p14="http://schemas.microsoft.com/office/powerpoint/2010/main" val="101441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2C3C7940-94A0-D940-8C42-128B653890A1}"/>
              </a:ext>
            </a:extLst>
          </p:cNvPr>
          <p:cNvPicPr>
            <a:picLocks noChangeAspect="1"/>
          </p:cNvPicPr>
          <p:nvPr/>
        </p:nvPicPr>
        <p:blipFill>
          <a:blip r:embed="rId3"/>
          <a:stretch>
            <a:fillRect/>
          </a:stretch>
        </p:blipFill>
        <p:spPr>
          <a:xfrm>
            <a:off x="2153265" y="501165"/>
            <a:ext cx="6819855" cy="5855669"/>
          </a:xfrm>
          <a:prstGeom prst="rect">
            <a:avLst/>
          </a:prstGeom>
        </p:spPr>
      </p:pic>
    </p:spTree>
    <p:extLst>
      <p:ext uri="{BB962C8B-B14F-4D97-AF65-F5344CB8AC3E}">
        <p14:creationId xmlns:p14="http://schemas.microsoft.com/office/powerpoint/2010/main" val="420592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1" name="Rectangle 70">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8FC2AAAA-3320-45C6-B519-EDA74196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33" y="4593705"/>
            <a:ext cx="12160237" cy="589633"/>
            <a:chOff x="31734" y="4593705"/>
            <a:chExt cx="12211614" cy="589633"/>
          </a:xfrm>
        </p:grpSpPr>
        <p:sp>
          <p:nvSpPr>
            <p:cNvPr id="74"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501768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4720" y="464338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46009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467762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461316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461643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461817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462867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785" y="46269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49183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2237" y="4906149"/>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488463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491553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495695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496292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48690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4943427"/>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46763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461316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4635721"/>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472181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466591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467244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24916" y="469404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14471" y="4696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4930" y="469598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467488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468141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23976" y="470500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32" y="473370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469039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473609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473609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474180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475404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475730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469803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4999992"/>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5010983"/>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498908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500092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500092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500418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500418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50131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502502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3461" y="4997715"/>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503111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5037643"/>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923" y="497604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506783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4845" y="502829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5067836"/>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507354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503152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4593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734" y="492543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647" y="474751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470263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498209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471446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494181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474715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470173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47784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471397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474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471899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4729484"/>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471724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5031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50347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501805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505776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5063734"/>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503641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502013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4777197"/>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471397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473638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477481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471891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472544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472789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472789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4727892"/>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4727893"/>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4734423"/>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479120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4789095"/>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478909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479480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495201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49752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61901" y="5046522"/>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498221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4982211"/>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508109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4985474"/>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49944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504376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500995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5012405"/>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5022196"/>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5049125"/>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01472" y="5051981"/>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476747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40">
              <a:extLst>
                <a:ext uri="{FF2B5EF4-FFF2-40B4-BE49-F238E27FC236}">
                  <a16:creationId xmlns:a16="http://schemas.microsoft.com/office/drawing/2014/main" id="{1D08A4B9-6797-4801-B23E-13A88CE74A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3606" y="467232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 name="Content Placeholder 5" descr="Chart, scatter chart&#10;&#10;Description automatically generated">
            <a:extLst>
              <a:ext uri="{FF2B5EF4-FFF2-40B4-BE49-F238E27FC236}">
                <a16:creationId xmlns:a16="http://schemas.microsoft.com/office/drawing/2014/main" id="{53E63C14-6C66-EF42-B6CE-A319492E34B4}"/>
              </a:ext>
            </a:extLst>
          </p:cNvPr>
          <p:cNvPicPr>
            <a:picLocks noGrp="1" noChangeAspect="1"/>
          </p:cNvPicPr>
          <p:nvPr>
            <p:ph idx="1"/>
          </p:nvPr>
        </p:nvPicPr>
        <p:blipFill>
          <a:blip r:embed="rId3"/>
          <a:stretch>
            <a:fillRect/>
          </a:stretch>
        </p:blipFill>
        <p:spPr>
          <a:xfrm>
            <a:off x="1866123" y="1306286"/>
            <a:ext cx="8359694" cy="5287646"/>
          </a:xfrm>
        </p:spPr>
      </p:pic>
    </p:spTree>
    <p:extLst>
      <p:ext uri="{BB962C8B-B14F-4D97-AF65-F5344CB8AC3E}">
        <p14:creationId xmlns:p14="http://schemas.microsoft.com/office/powerpoint/2010/main" val="289907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6A7439A-BC57-CF4E-8795-12B3A144AFFA}"/>
              </a:ext>
            </a:extLst>
          </p:cNvPr>
          <p:cNvPicPr>
            <a:picLocks noGrp="1" noChangeAspect="1"/>
          </p:cNvPicPr>
          <p:nvPr>
            <p:ph idx="1"/>
          </p:nvPr>
        </p:nvPicPr>
        <p:blipFill rotWithShape="1">
          <a:blip r:embed="rId3"/>
          <a:srcRect l="4445" r="1" b="1"/>
          <a:stretch/>
        </p:blipFill>
        <p:spPr>
          <a:xfrm>
            <a:off x="20" y="-1"/>
            <a:ext cx="12191980" cy="6857999"/>
          </a:xfrm>
          <a:prstGeom prst="rect">
            <a:avLst/>
          </a:prstGeom>
        </p:spPr>
      </p:pic>
      <p:grpSp>
        <p:nvGrpSpPr>
          <p:cNvPr id="71" name="Group 70">
            <a:extLst>
              <a:ext uri="{FF2B5EF4-FFF2-40B4-BE49-F238E27FC236}">
                <a16:creationId xmlns:a16="http://schemas.microsoft.com/office/drawing/2014/main" id="{0898FB1F-7EBD-4218-BFEB-6EE4C5A5F6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13" y="5634464"/>
            <a:ext cx="12157773" cy="494218"/>
            <a:chOff x="18956" y="5952517"/>
            <a:chExt cx="12157773" cy="494218"/>
          </a:xfrm>
          <a:solidFill>
            <a:schemeClr val="bg2">
              <a:lumMod val="90000"/>
            </a:schemeClr>
          </a:solidFill>
        </p:grpSpPr>
        <p:sp>
          <p:nvSpPr>
            <p:cNvPr id="72" name="Freeform 10">
              <a:extLst>
                <a:ext uri="{FF2B5EF4-FFF2-40B4-BE49-F238E27FC236}">
                  <a16:creationId xmlns:a16="http://schemas.microsoft.com/office/drawing/2014/main" id="{CCC61230-D4CD-437C-9DAD-BAAE0EC89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15">
              <a:extLst>
                <a:ext uri="{FF2B5EF4-FFF2-40B4-BE49-F238E27FC236}">
                  <a16:creationId xmlns:a16="http://schemas.microsoft.com/office/drawing/2014/main" id="{4D76F366-9DAE-48AC-94FD-134808C819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18">
              <a:extLst>
                <a:ext uri="{FF2B5EF4-FFF2-40B4-BE49-F238E27FC236}">
                  <a16:creationId xmlns:a16="http://schemas.microsoft.com/office/drawing/2014/main" id="{DAC460D8-07F4-43F4-A158-7E0B6FB28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2">
              <a:extLst>
                <a:ext uri="{FF2B5EF4-FFF2-40B4-BE49-F238E27FC236}">
                  <a16:creationId xmlns:a16="http://schemas.microsoft.com/office/drawing/2014/main" id="{13B768AE-6F0C-45D0-BFFE-FBDD59BEB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8">
              <a:extLst>
                <a:ext uri="{FF2B5EF4-FFF2-40B4-BE49-F238E27FC236}">
                  <a16:creationId xmlns:a16="http://schemas.microsoft.com/office/drawing/2014/main" id="{2BD0AC91-C5B0-47AE-9C56-CAEE85BACB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19">
              <a:extLst>
                <a:ext uri="{FF2B5EF4-FFF2-40B4-BE49-F238E27FC236}">
                  <a16:creationId xmlns:a16="http://schemas.microsoft.com/office/drawing/2014/main" id="{122DA897-9BD2-4FBF-AD23-11D15D68D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20">
              <a:extLst>
                <a:ext uri="{FF2B5EF4-FFF2-40B4-BE49-F238E27FC236}">
                  <a16:creationId xmlns:a16="http://schemas.microsoft.com/office/drawing/2014/main" id="{96D9CA11-173F-4C3B-9CE2-729103493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23">
              <a:extLst>
                <a:ext uri="{FF2B5EF4-FFF2-40B4-BE49-F238E27FC236}">
                  <a16:creationId xmlns:a16="http://schemas.microsoft.com/office/drawing/2014/main" id="{69E72233-26E8-428C-8334-4E7A669BD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26">
              <a:extLst>
                <a:ext uri="{FF2B5EF4-FFF2-40B4-BE49-F238E27FC236}">
                  <a16:creationId xmlns:a16="http://schemas.microsoft.com/office/drawing/2014/main" id="{3D611BE6-1C1C-4DBD-8FEE-C422BAE84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7">
              <a:extLst>
                <a:ext uri="{FF2B5EF4-FFF2-40B4-BE49-F238E27FC236}">
                  <a16:creationId xmlns:a16="http://schemas.microsoft.com/office/drawing/2014/main" id="{B74FDF56-07AF-4302-9C56-09FEB6A4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8">
              <a:extLst>
                <a:ext uri="{FF2B5EF4-FFF2-40B4-BE49-F238E27FC236}">
                  <a16:creationId xmlns:a16="http://schemas.microsoft.com/office/drawing/2014/main" id="{B83FC159-8484-4EEC-A9C6-0D23254E5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30">
              <a:extLst>
                <a:ext uri="{FF2B5EF4-FFF2-40B4-BE49-F238E27FC236}">
                  <a16:creationId xmlns:a16="http://schemas.microsoft.com/office/drawing/2014/main" id="{8D5036DF-9EBA-4DB4-ABA8-6B29A4082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43">
              <a:extLst>
                <a:ext uri="{FF2B5EF4-FFF2-40B4-BE49-F238E27FC236}">
                  <a16:creationId xmlns:a16="http://schemas.microsoft.com/office/drawing/2014/main" id="{C77EF789-038D-42BD-8934-CA9B9D39D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51">
              <a:extLst>
                <a:ext uri="{FF2B5EF4-FFF2-40B4-BE49-F238E27FC236}">
                  <a16:creationId xmlns:a16="http://schemas.microsoft.com/office/drawing/2014/main" id="{B8AFE6B5-919B-4E22-8927-226A03D01F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2">
              <a:extLst>
                <a:ext uri="{FF2B5EF4-FFF2-40B4-BE49-F238E27FC236}">
                  <a16:creationId xmlns:a16="http://schemas.microsoft.com/office/drawing/2014/main" id="{6F84FA68-0ADC-485D-8153-0F86147E61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3">
              <a:extLst>
                <a:ext uri="{FF2B5EF4-FFF2-40B4-BE49-F238E27FC236}">
                  <a16:creationId xmlns:a16="http://schemas.microsoft.com/office/drawing/2014/main" id="{97D1A06C-7ED2-4A2F-B102-3A442292F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4">
              <a:extLst>
                <a:ext uri="{FF2B5EF4-FFF2-40B4-BE49-F238E27FC236}">
                  <a16:creationId xmlns:a16="http://schemas.microsoft.com/office/drawing/2014/main" id="{B08907A9-A8F8-4843-BC8E-09D1991649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5">
              <a:extLst>
                <a:ext uri="{FF2B5EF4-FFF2-40B4-BE49-F238E27FC236}">
                  <a16:creationId xmlns:a16="http://schemas.microsoft.com/office/drawing/2014/main" id="{B44AF363-851A-4BEB-B6D6-A34659CB6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6">
              <a:extLst>
                <a:ext uri="{FF2B5EF4-FFF2-40B4-BE49-F238E27FC236}">
                  <a16:creationId xmlns:a16="http://schemas.microsoft.com/office/drawing/2014/main" id="{4BFE6A79-6E33-4D2B-834B-8D7EAA8BD7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7">
              <a:extLst>
                <a:ext uri="{FF2B5EF4-FFF2-40B4-BE49-F238E27FC236}">
                  <a16:creationId xmlns:a16="http://schemas.microsoft.com/office/drawing/2014/main" id="{691FEF0D-BD4D-4BEE-9E43-C78534522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9">
              <a:extLst>
                <a:ext uri="{FF2B5EF4-FFF2-40B4-BE49-F238E27FC236}">
                  <a16:creationId xmlns:a16="http://schemas.microsoft.com/office/drawing/2014/main" id="{8CD8B22A-FAA7-4339-884F-84566A6DB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60">
              <a:extLst>
                <a:ext uri="{FF2B5EF4-FFF2-40B4-BE49-F238E27FC236}">
                  <a16:creationId xmlns:a16="http://schemas.microsoft.com/office/drawing/2014/main" id="{B6FF5D9F-B253-4C64-873C-CAE8DCFAED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61">
              <a:extLst>
                <a:ext uri="{FF2B5EF4-FFF2-40B4-BE49-F238E27FC236}">
                  <a16:creationId xmlns:a16="http://schemas.microsoft.com/office/drawing/2014/main" id="{112FFAEC-0B55-4CC7-B2D2-EC4D107964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
              <a:extLst>
                <a:ext uri="{FF2B5EF4-FFF2-40B4-BE49-F238E27FC236}">
                  <a16:creationId xmlns:a16="http://schemas.microsoft.com/office/drawing/2014/main" id="{912F6945-BB10-4FA9-BFF3-801ABD6180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6">
              <a:extLst>
                <a:ext uri="{FF2B5EF4-FFF2-40B4-BE49-F238E27FC236}">
                  <a16:creationId xmlns:a16="http://schemas.microsoft.com/office/drawing/2014/main" id="{F1357CA4-F18D-4EE3-8D1A-DB5878F62D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7">
              <a:extLst>
                <a:ext uri="{FF2B5EF4-FFF2-40B4-BE49-F238E27FC236}">
                  <a16:creationId xmlns:a16="http://schemas.microsoft.com/office/drawing/2014/main" id="{19EF2A2F-4B84-4FDE-8979-63B6009A8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8">
              <a:extLst>
                <a:ext uri="{FF2B5EF4-FFF2-40B4-BE49-F238E27FC236}">
                  <a16:creationId xmlns:a16="http://schemas.microsoft.com/office/drawing/2014/main" id="{B3DD3DAB-C68B-415E-B32A-E6D228FECE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9">
              <a:extLst>
                <a:ext uri="{FF2B5EF4-FFF2-40B4-BE49-F238E27FC236}">
                  <a16:creationId xmlns:a16="http://schemas.microsoft.com/office/drawing/2014/main" id="{E9F44EB0-96B5-41B1-A3AB-8FDAEA8DC5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1">
              <a:extLst>
                <a:ext uri="{FF2B5EF4-FFF2-40B4-BE49-F238E27FC236}">
                  <a16:creationId xmlns:a16="http://schemas.microsoft.com/office/drawing/2014/main" id="{27FC18F9-6E6E-4E23-9390-AD220BB55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2">
              <a:extLst>
                <a:ext uri="{FF2B5EF4-FFF2-40B4-BE49-F238E27FC236}">
                  <a16:creationId xmlns:a16="http://schemas.microsoft.com/office/drawing/2014/main" id="{83D43BF2-2D54-4730-8CAD-73EB20D834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3">
              <a:extLst>
                <a:ext uri="{FF2B5EF4-FFF2-40B4-BE49-F238E27FC236}">
                  <a16:creationId xmlns:a16="http://schemas.microsoft.com/office/drawing/2014/main" id="{ACB16D72-8477-4F6B-8CBF-C4E429EC44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4">
              <a:extLst>
                <a:ext uri="{FF2B5EF4-FFF2-40B4-BE49-F238E27FC236}">
                  <a16:creationId xmlns:a16="http://schemas.microsoft.com/office/drawing/2014/main" id="{C17D945A-3F0C-40C3-886B-FF8181B2E6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6">
              <a:extLst>
                <a:ext uri="{FF2B5EF4-FFF2-40B4-BE49-F238E27FC236}">
                  <a16:creationId xmlns:a16="http://schemas.microsoft.com/office/drawing/2014/main" id="{EC039C78-3332-492D-99DD-C1970C5446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7">
              <a:extLst>
                <a:ext uri="{FF2B5EF4-FFF2-40B4-BE49-F238E27FC236}">
                  <a16:creationId xmlns:a16="http://schemas.microsoft.com/office/drawing/2014/main" id="{FA1B47E2-52B7-4969-B10F-6704A1029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1">
              <a:extLst>
                <a:ext uri="{FF2B5EF4-FFF2-40B4-BE49-F238E27FC236}">
                  <a16:creationId xmlns:a16="http://schemas.microsoft.com/office/drawing/2014/main" id="{80686123-0531-44FB-A5AE-E17D18717F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5">
              <a:extLst>
                <a:ext uri="{FF2B5EF4-FFF2-40B4-BE49-F238E27FC236}">
                  <a16:creationId xmlns:a16="http://schemas.microsoft.com/office/drawing/2014/main" id="{AADE69AD-A6C8-485B-B4C9-716549402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9">
              <a:extLst>
                <a:ext uri="{FF2B5EF4-FFF2-40B4-BE49-F238E27FC236}">
                  <a16:creationId xmlns:a16="http://schemas.microsoft.com/office/drawing/2014/main" id="{761220C8-C045-4F7A-9B99-BCEA2CE4E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1">
              <a:extLst>
                <a:ext uri="{FF2B5EF4-FFF2-40B4-BE49-F238E27FC236}">
                  <a16:creationId xmlns:a16="http://schemas.microsoft.com/office/drawing/2014/main" id="{36F44CA2-3D30-4B9D-9976-1256FC90E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2">
              <a:extLst>
                <a:ext uri="{FF2B5EF4-FFF2-40B4-BE49-F238E27FC236}">
                  <a16:creationId xmlns:a16="http://schemas.microsoft.com/office/drawing/2014/main" id="{B4ECA538-358A-4EDC-9E05-F2189D081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3">
              <a:extLst>
                <a:ext uri="{FF2B5EF4-FFF2-40B4-BE49-F238E27FC236}">
                  <a16:creationId xmlns:a16="http://schemas.microsoft.com/office/drawing/2014/main" id="{4F35FE3E-6EAC-42D3-BD5F-7522D9F464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4">
              <a:extLst>
                <a:ext uri="{FF2B5EF4-FFF2-40B4-BE49-F238E27FC236}">
                  <a16:creationId xmlns:a16="http://schemas.microsoft.com/office/drawing/2014/main" id="{592195D4-2DBD-49D8-86D7-F18A35866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5">
              <a:extLst>
                <a:ext uri="{FF2B5EF4-FFF2-40B4-BE49-F238E27FC236}">
                  <a16:creationId xmlns:a16="http://schemas.microsoft.com/office/drawing/2014/main" id="{B97308D1-265C-442A-A1B4-919008D771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6">
              <a:extLst>
                <a:ext uri="{FF2B5EF4-FFF2-40B4-BE49-F238E27FC236}">
                  <a16:creationId xmlns:a16="http://schemas.microsoft.com/office/drawing/2014/main" id="{4D9693FF-E3C3-42C3-B3FA-BE4CEBE002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7">
              <a:extLst>
                <a:ext uri="{FF2B5EF4-FFF2-40B4-BE49-F238E27FC236}">
                  <a16:creationId xmlns:a16="http://schemas.microsoft.com/office/drawing/2014/main" id="{DFB0BDFC-DE7D-44E6-976C-C01F33C586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8">
              <a:extLst>
                <a:ext uri="{FF2B5EF4-FFF2-40B4-BE49-F238E27FC236}">
                  <a16:creationId xmlns:a16="http://schemas.microsoft.com/office/drawing/2014/main" id="{C19C88AB-8B4E-4F5F-A751-A2F37D691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9">
              <a:extLst>
                <a:ext uri="{FF2B5EF4-FFF2-40B4-BE49-F238E27FC236}">
                  <a16:creationId xmlns:a16="http://schemas.microsoft.com/office/drawing/2014/main" id="{CBE0292A-E4BF-46CC-A30F-36BDD7DF9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0">
              <a:extLst>
                <a:ext uri="{FF2B5EF4-FFF2-40B4-BE49-F238E27FC236}">
                  <a16:creationId xmlns:a16="http://schemas.microsoft.com/office/drawing/2014/main" id="{B2132EF6-50BF-45A5-89D2-2B3EA9E8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1">
              <a:extLst>
                <a:ext uri="{FF2B5EF4-FFF2-40B4-BE49-F238E27FC236}">
                  <a16:creationId xmlns:a16="http://schemas.microsoft.com/office/drawing/2014/main" id="{2EC32487-FEBF-4412-A2DB-62817A470F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2">
              <a:extLst>
                <a:ext uri="{FF2B5EF4-FFF2-40B4-BE49-F238E27FC236}">
                  <a16:creationId xmlns:a16="http://schemas.microsoft.com/office/drawing/2014/main" id="{1E95F9E1-73F7-44B1-927F-3EC0F55D2F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4">
              <a:extLst>
                <a:ext uri="{FF2B5EF4-FFF2-40B4-BE49-F238E27FC236}">
                  <a16:creationId xmlns:a16="http://schemas.microsoft.com/office/drawing/2014/main" id="{7134909B-59D3-494E-9FB9-55611A1AA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5">
              <a:extLst>
                <a:ext uri="{FF2B5EF4-FFF2-40B4-BE49-F238E27FC236}">
                  <a16:creationId xmlns:a16="http://schemas.microsoft.com/office/drawing/2014/main" id="{3D0A143B-BD3D-484D-95F9-1EAEBB3F4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6">
              <a:extLst>
                <a:ext uri="{FF2B5EF4-FFF2-40B4-BE49-F238E27FC236}">
                  <a16:creationId xmlns:a16="http://schemas.microsoft.com/office/drawing/2014/main" id="{23AFC052-0CAA-4B97-9176-2B76DA479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7">
              <a:extLst>
                <a:ext uri="{FF2B5EF4-FFF2-40B4-BE49-F238E27FC236}">
                  <a16:creationId xmlns:a16="http://schemas.microsoft.com/office/drawing/2014/main" id="{D46FD259-14D6-43EB-9C11-8A5D51EE6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8">
              <a:extLst>
                <a:ext uri="{FF2B5EF4-FFF2-40B4-BE49-F238E27FC236}">
                  <a16:creationId xmlns:a16="http://schemas.microsoft.com/office/drawing/2014/main" id="{E1A517B8-A984-4E60-966C-30007A290D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9">
              <a:extLst>
                <a:ext uri="{FF2B5EF4-FFF2-40B4-BE49-F238E27FC236}">
                  <a16:creationId xmlns:a16="http://schemas.microsoft.com/office/drawing/2014/main" id="{FDC795F9-9521-4D8B-9E4D-9DF1FED3FB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8">
              <a:extLst>
                <a:ext uri="{FF2B5EF4-FFF2-40B4-BE49-F238E27FC236}">
                  <a16:creationId xmlns:a16="http://schemas.microsoft.com/office/drawing/2014/main" id="{812847FF-678D-499C-A6DD-31D39607E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106">
              <a:extLst>
                <a:ext uri="{FF2B5EF4-FFF2-40B4-BE49-F238E27FC236}">
                  <a16:creationId xmlns:a16="http://schemas.microsoft.com/office/drawing/2014/main" id="{DE093121-4214-4E48-934F-48E2519E13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19">
              <a:extLst>
                <a:ext uri="{FF2B5EF4-FFF2-40B4-BE49-F238E27FC236}">
                  <a16:creationId xmlns:a16="http://schemas.microsoft.com/office/drawing/2014/main" id="{9B4248D1-7D04-42BE-8ED1-CF0A41539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20">
              <a:extLst>
                <a:ext uri="{FF2B5EF4-FFF2-40B4-BE49-F238E27FC236}">
                  <a16:creationId xmlns:a16="http://schemas.microsoft.com/office/drawing/2014/main" id="{6FF455A1-D099-43B2-9333-570797169C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26">
              <a:extLst>
                <a:ext uri="{FF2B5EF4-FFF2-40B4-BE49-F238E27FC236}">
                  <a16:creationId xmlns:a16="http://schemas.microsoft.com/office/drawing/2014/main" id="{42DD52DD-7E48-4B1D-9F00-8A63FB546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27">
              <a:extLst>
                <a:ext uri="{FF2B5EF4-FFF2-40B4-BE49-F238E27FC236}">
                  <a16:creationId xmlns:a16="http://schemas.microsoft.com/office/drawing/2014/main" id="{E39C0A65-BBCB-419F-8A35-63A56D9CB6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28">
              <a:extLst>
                <a:ext uri="{FF2B5EF4-FFF2-40B4-BE49-F238E27FC236}">
                  <a16:creationId xmlns:a16="http://schemas.microsoft.com/office/drawing/2014/main" id="{4BAC75CD-BAE8-48CB-8961-6388AB85C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Freeform 55">
              <a:extLst>
                <a:ext uri="{FF2B5EF4-FFF2-40B4-BE49-F238E27FC236}">
                  <a16:creationId xmlns:a16="http://schemas.microsoft.com/office/drawing/2014/main" id="{17AC4B78-C35F-4FCF-A7C1-2C71BF1BD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Freeform 56">
              <a:extLst>
                <a:ext uri="{FF2B5EF4-FFF2-40B4-BE49-F238E27FC236}">
                  <a16:creationId xmlns:a16="http://schemas.microsoft.com/office/drawing/2014/main" id="{4ED3D0D7-7EC4-4772-B105-504EAED22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57">
              <a:extLst>
                <a:ext uri="{FF2B5EF4-FFF2-40B4-BE49-F238E27FC236}">
                  <a16:creationId xmlns:a16="http://schemas.microsoft.com/office/drawing/2014/main" id="{4117AE5D-FD53-467A-BC2D-AF86078E65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60">
              <a:extLst>
                <a:ext uri="{FF2B5EF4-FFF2-40B4-BE49-F238E27FC236}">
                  <a16:creationId xmlns:a16="http://schemas.microsoft.com/office/drawing/2014/main" id="{F1F4F0F1-F057-42E4-B935-E417509128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61">
              <a:extLst>
                <a:ext uri="{FF2B5EF4-FFF2-40B4-BE49-F238E27FC236}">
                  <a16:creationId xmlns:a16="http://schemas.microsoft.com/office/drawing/2014/main" id="{7FC9910A-E5F8-4B91-8CB0-FBB789D3F8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5">
              <a:extLst>
                <a:ext uri="{FF2B5EF4-FFF2-40B4-BE49-F238E27FC236}">
                  <a16:creationId xmlns:a16="http://schemas.microsoft.com/office/drawing/2014/main" id="{9B040B2D-431C-451C-B3BC-145217EF61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6">
              <a:extLst>
                <a:ext uri="{FF2B5EF4-FFF2-40B4-BE49-F238E27FC236}">
                  <a16:creationId xmlns:a16="http://schemas.microsoft.com/office/drawing/2014/main" id="{405A84DB-9D49-437E-B2BF-7164E2A6C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7">
              <a:extLst>
                <a:ext uri="{FF2B5EF4-FFF2-40B4-BE49-F238E27FC236}">
                  <a16:creationId xmlns:a16="http://schemas.microsoft.com/office/drawing/2014/main" id="{826793FC-E82E-4248-AC7A-6BFF916961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8">
              <a:extLst>
                <a:ext uri="{FF2B5EF4-FFF2-40B4-BE49-F238E27FC236}">
                  <a16:creationId xmlns:a16="http://schemas.microsoft.com/office/drawing/2014/main" id="{FF5B71F7-337A-4AB3-9175-9BB11F038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9">
              <a:extLst>
                <a:ext uri="{FF2B5EF4-FFF2-40B4-BE49-F238E27FC236}">
                  <a16:creationId xmlns:a16="http://schemas.microsoft.com/office/drawing/2014/main" id="{EC1FC62C-8B4A-4991-8116-A8353A6B3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11">
              <a:extLst>
                <a:ext uri="{FF2B5EF4-FFF2-40B4-BE49-F238E27FC236}">
                  <a16:creationId xmlns:a16="http://schemas.microsoft.com/office/drawing/2014/main" id="{D4097DC2-E180-4CB9-8629-EBE920D7CD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12">
              <a:extLst>
                <a:ext uri="{FF2B5EF4-FFF2-40B4-BE49-F238E27FC236}">
                  <a16:creationId xmlns:a16="http://schemas.microsoft.com/office/drawing/2014/main" id="{DFA11F4A-938F-4A4C-B96F-79BEE5AA4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13">
              <a:extLst>
                <a:ext uri="{FF2B5EF4-FFF2-40B4-BE49-F238E27FC236}">
                  <a16:creationId xmlns:a16="http://schemas.microsoft.com/office/drawing/2014/main" id="{280D7006-227F-4E58-8939-E92D25A19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14">
              <a:extLst>
                <a:ext uri="{FF2B5EF4-FFF2-40B4-BE49-F238E27FC236}">
                  <a16:creationId xmlns:a16="http://schemas.microsoft.com/office/drawing/2014/main" id="{EC1DD19D-1978-484E-9FC8-B340E4FD3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16">
              <a:extLst>
                <a:ext uri="{FF2B5EF4-FFF2-40B4-BE49-F238E27FC236}">
                  <a16:creationId xmlns:a16="http://schemas.microsoft.com/office/drawing/2014/main" id="{0D5C761F-1863-4B0C-9ADE-196DFA477D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17">
              <a:extLst>
                <a:ext uri="{FF2B5EF4-FFF2-40B4-BE49-F238E27FC236}">
                  <a16:creationId xmlns:a16="http://schemas.microsoft.com/office/drawing/2014/main" id="{A19A87A0-7D4B-4787-839E-4C63738E8C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21">
              <a:extLst>
                <a:ext uri="{FF2B5EF4-FFF2-40B4-BE49-F238E27FC236}">
                  <a16:creationId xmlns:a16="http://schemas.microsoft.com/office/drawing/2014/main" id="{86DF229C-DD7B-4059-9D12-A707BB487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25">
              <a:extLst>
                <a:ext uri="{FF2B5EF4-FFF2-40B4-BE49-F238E27FC236}">
                  <a16:creationId xmlns:a16="http://schemas.microsoft.com/office/drawing/2014/main" id="{CB8A5B43-3601-40CB-B4DA-8DA1ED733A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29">
              <a:extLst>
                <a:ext uri="{FF2B5EF4-FFF2-40B4-BE49-F238E27FC236}">
                  <a16:creationId xmlns:a16="http://schemas.microsoft.com/office/drawing/2014/main" id="{44190D24-0352-4AE8-94B6-7633BD745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31">
              <a:extLst>
                <a:ext uri="{FF2B5EF4-FFF2-40B4-BE49-F238E27FC236}">
                  <a16:creationId xmlns:a16="http://schemas.microsoft.com/office/drawing/2014/main" id="{E72A68F9-F43B-43BB-82BA-DCEDEEFD16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32">
              <a:extLst>
                <a:ext uri="{FF2B5EF4-FFF2-40B4-BE49-F238E27FC236}">
                  <a16:creationId xmlns:a16="http://schemas.microsoft.com/office/drawing/2014/main" id="{17FB0DF7-B354-44DD-8460-93F52CA4F8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33">
              <a:extLst>
                <a:ext uri="{FF2B5EF4-FFF2-40B4-BE49-F238E27FC236}">
                  <a16:creationId xmlns:a16="http://schemas.microsoft.com/office/drawing/2014/main" id="{4C379CE8-490C-438B-8A77-639883CB60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34">
              <a:extLst>
                <a:ext uri="{FF2B5EF4-FFF2-40B4-BE49-F238E27FC236}">
                  <a16:creationId xmlns:a16="http://schemas.microsoft.com/office/drawing/2014/main" id="{23B7D4C1-F493-4522-BA9E-6C3A8D5A4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35">
              <a:extLst>
                <a:ext uri="{FF2B5EF4-FFF2-40B4-BE49-F238E27FC236}">
                  <a16:creationId xmlns:a16="http://schemas.microsoft.com/office/drawing/2014/main" id="{8EE5D2DD-C323-4135-9BCC-FF181EA46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36">
              <a:extLst>
                <a:ext uri="{FF2B5EF4-FFF2-40B4-BE49-F238E27FC236}">
                  <a16:creationId xmlns:a16="http://schemas.microsoft.com/office/drawing/2014/main" id="{A0B5204A-F21C-4C19-98BF-8F4B0FCCC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37">
              <a:extLst>
                <a:ext uri="{FF2B5EF4-FFF2-40B4-BE49-F238E27FC236}">
                  <a16:creationId xmlns:a16="http://schemas.microsoft.com/office/drawing/2014/main" id="{FC5B6E80-310E-4CE7-B42C-FF0500F871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38">
              <a:extLst>
                <a:ext uri="{FF2B5EF4-FFF2-40B4-BE49-F238E27FC236}">
                  <a16:creationId xmlns:a16="http://schemas.microsoft.com/office/drawing/2014/main" id="{A9BEF676-396F-4367-A695-D127E4B80A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39">
              <a:extLst>
                <a:ext uri="{FF2B5EF4-FFF2-40B4-BE49-F238E27FC236}">
                  <a16:creationId xmlns:a16="http://schemas.microsoft.com/office/drawing/2014/main" id="{0965CC55-5E4A-4E57-A465-17FC7D361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40">
              <a:extLst>
                <a:ext uri="{FF2B5EF4-FFF2-40B4-BE49-F238E27FC236}">
                  <a16:creationId xmlns:a16="http://schemas.microsoft.com/office/drawing/2014/main" id="{912C333B-1A8D-41ED-AFA5-7C7D9E5965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41">
              <a:extLst>
                <a:ext uri="{FF2B5EF4-FFF2-40B4-BE49-F238E27FC236}">
                  <a16:creationId xmlns:a16="http://schemas.microsoft.com/office/drawing/2014/main" id="{CEE8ED39-C99C-4300-8F97-7297B7425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42">
              <a:extLst>
                <a:ext uri="{FF2B5EF4-FFF2-40B4-BE49-F238E27FC236}">
                  <a16:creationId xmlns:a16="http://schemas.microsoft.com/office/drawing/2014/main" id="{31D1EC4F-2990-4000-807F-AAAFAF6F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44">
              <a:extLst>
                <a:ext uri="{FF2B5EF4-FFF2-40B4-BE49-F238E27FC236}">
                  <a16:creationId xmlns:a16="http://schemas.microsoft.com/office/drawing/2014/main" id="{E84F4E81-2F0B-4866-A672-0C1C48EE91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45">
              <a:extLst>
                <a:ext uri="{FF2B5EF4-FFF2-40B4-BE49-F238E27FC236}">
                  <a16:creationId xmlns:a16="http://schemas.microsoft.com/office/drawing/2014/main" id="{0BB7F4D4-F213-499C-926F-72ED0C7E4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46">
              <a:extLst>
                <a:ext uri="{FF2B5EF4-FFF2-40B4-BE49-F238E27FC236}">
                  <a16:creationId xmlns:a16="http://schemas.microsoft.com/office/drawing/2014/main" id="{53B7B781-8608-481B-A5FC-02332A0599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47">
              <a:extLst>
                <a:ext uri="{FF2B5EF4-FFF2-40B4-BE49-F238E27FC236}">
                  <a16:creationId xmlns:a16="http://schemas.microsoft.com/office/drawing/2014/main" id="{635C7884-FFD1-464D-8023-AB39CFF47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48">
              <a:extLst>
                <a:ext uri="{FF2B5EF4-FFF2-40B4-BE49-F238E27FC236}">
                  <a16:creationId xmlns:a16="http://schemas.microsoft.com/office/drawing/2014/main" id="{449323B4-54EE-44A3-B09E-BF3D7B211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49">
              <a:extLst>
                <a:ext uri="{FF2B5EF4-FFF2-40B4-BE49-F238E27FC236}">
                  <a16:creationId xmlns:a16="http://schemas.microsoft.com/office/drawing/2014/main" id="{AD1CF2FC-86F8-4179-B807-1E342682E0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87297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10;&#10;Description automatically generated">
            <a:extLst>
              <a:ext uri="{FF2B5EF4-FFF2-40B4-BE49-F238E27FC236}">
                <a16:creationId xmlns:a16="http://schemas.microsoft.com/office/drawing/2014/main" id="{439D10D4-72E5-7A4D-BC1D-9995FCB1CC00}"/>
              </a:ext>
            </a:extLst>
          </p:cNvPr>
          <p:cNvPicPr>
            <a:picLocks noChangeAspect="1"/>
          </p:cNvPicPr>
          <p:nvPr/>
        </p:nvPicPr>
        <p:blipFill>
          <a:blip r:embed="rId3"/>
          <a:stretch>
            <a:fillRect/>
          </a:stretch>
        </p:blipFill>
        <p:spPr>
          <a:xfrm>
            <a:off x="2690327" y="449036"/>
            <a:ext cx="6811346" cy="5959928"/>
          </a:xfrm>
          <a:prstGeom prst="rect">
            <a:avLst/>
          </a:prstGeom>
        </p:spPr>
      </p:pic>
    </p:spTree>
    <p:extLst>
      <p:ext uri="{BB962C8B-B14F-4D97-AF65-F5344CB8AC3E}">
        <p14:creationId xmlns:p14="http://schemas.microsoft.com/office/powerpoint/2010/main" val="49038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8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45" name="Rectangle 244">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46">
            <a:extLst>
              <a:ext uri="{FF2B5EF4-FFF2-40B4-BE49-F238E27FC236}">
                <a16:creationId xmlns:a16="http://schemas.microsoft.com/office/drawing/2014/main" id="{8FC2AAAA-3320-45C6-B519-EDA74196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33" y="4593705"/>
            <a:ext cx="12160237" cy="589633"/>
            <a:chOff x="31734" y="4593705"/>
            <a:chExt cx="12211614" cy="589633"/>
          </a:xfrm>
        </p:grpSpPr>
        <p:sp>
          <p:nvSpPr>
            <p:cNvPr id="248"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501768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4720" y="464338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46009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467762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461316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461643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461817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462867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785" y="46269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49183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2237" y="4906149"/>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488463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491553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495695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496292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48690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4943427"/>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46763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461316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4635721"/>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472181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466591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467244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24916" y="469404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14471" y="4696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4930" y="469598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467488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468141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23976" y="470500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32" y="473370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469039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473609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473609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474180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475404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475730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469803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4999992"/>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5010983"/>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498908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500092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500092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500418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500418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50131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502502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3461" y="4997715"/>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503111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5037643"/>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923" y="497604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506783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4845" y="502829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5067836"/>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507354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503152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4593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734" y="492543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647" y="474751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470263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498209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471446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494181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474715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470173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47784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471397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474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471899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4729484"/>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471724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5031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50347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501805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505776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5063734"/>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503641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502013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4777197"/>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471397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473638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477481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471891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472544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472789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472789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4727892"/>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4727893"/>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4734423"/>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479120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4789095"/>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478909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479480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495201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49752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61901" y="5046522"/>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498221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4982211"/>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508109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4985474"/>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49944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504376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500995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5012405"/>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5022196"/>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5049125"/>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01472" y="5051981"/>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476747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140">
              <a:extLst>
                <a:ext uri="{FF2B5EF4-FFF2-40B4-BE49-F238E27FC236}">
                  <a16:creationId xmlns:a16="http://schemas.microsoft.com/office/drawing/2014/main" id="{1D08A4B9-6797-4801-B23E-13A88CE74A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3606" y="467232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 name="Content Placeholder 5" descr="Diagram, schematic&#10;&#10;Description automatically generated">
            <a:extLst>
              <a:ext uri="{FF2B5EF4-FFF2-40B4-BE49-F238E27FC236}">
                <a16:creationId xmlns:a16="http://schemas.microsoft.com/office/drawing/2014/main" id="{A3541025-EA05-F34F-ADC3-1F80DB143092}"/>
              </a:ext>
            </a:extLst>
          </p:cNvPr>
          <p:cNvPicPr>
            <a:picLocks noGrp="1" noChangeAspect="1"/>
          </p:cNvPicPr>
          <p:nvPr>
            <p:ph idx="1"/>
          </p:nvPr>
        </p:nvPicPr>
        <p:blipFill>
          <a:blip r:embed="rId3"/>
          <a:stretch>
            <a:fillRect/>
          </a:stretch>
        </p:blipFill>
        <p:spPr>
          <a:xfrm>
            <a:off x="2444621" y="601043"/>
            <a:ext cx="6792686" cy="6048282"/>
          </a:xfrm>
        </p:spPr>
      </p:pic>
    </p:spTree>
    <p:extLst>
      <p:ext uri="{BB962C8B-B14F-4D97-AF65-F5344CB8AC3E}">
        <p14:creationId xmlns:p14="http://schemas.microsoft.com/office/powerpoint/2010/main" val="4203018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B9478990-0A9A-6746-A3D6-2B98C3A75DBD}"/>
              </a:ext>
            </a:extLst>
          </p:cNvPr>
          <p:cNvPicPr>
            <a:picLocks noGrp="1" noChangeAspect="1"/>
          </p:cNvPicPr>
          <p:nvPr>
            <p:ph idx="1"/>
          </p:nvPr>
        </p:nvPicPr>
        <p:blipFill>
          <a:blip r:embed="rId3"/>
          <a:stretch>
            <a:fillRect/>
          </a:stretch>
        </p:blipFill>
        <p:spPr>
          <a:xfrm>
            <a:off x="452666" y="1039091"/>
            <a:ext cx="9593890" cy="4877161"/>
          </a:xfrm>
        </p:spPr>
      </p:pic>
    </p:spTree>
    <p:extLst>
      <p:ext uri="{BB962C8B-B14F-4D97-AF65-F5344CB8AC3E}">
        <p14:creationId xmlns:p14="http://schemas.microsoft.com/office/powerpoint/2010/main" val="15753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4" y="4764840"/>
            <a:ext cx="12205536" cy="2093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59" y="4517731"/>
            <a:ext cx="12157773" cy="494218"/>
            <a:chOff x="18956" y="5952517"/>
            <a:chExt cx="12157773" cy="494218"/>
          </a:xfrm>
          <a:solidFill>
            <a:schemeClr val="bg2">
              <a:lumMod val="90000"/>
            </a:schemeClr>
          </a:solidFill>
        </p:grpSpPr>
        <p:sp>
          <p:nvSpPr>
            <p:cNvPr id="75"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3"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4"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5"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71" name="Content Placeholder 70" descr="Chart, line chart&#10;&#10;Description automatically generated">
            <a:extLst>
              <a:ext uri="{FF2B5EF4-FFF2-40B4-BE49-F238E27FC236}">
                <a16:creationId xmlns:a16="http://schemas.microsoft.com/office/drawing/2014/main" id="{A0E67FE1-23DB-CB45-BD32-4C9CF6FF58B6}"/>
              </a:ext>
            </a:extLst>
          </p:cNvPr>
          <p:cNvPicPr>
            <a:picLocks noGrp="1" noChangeAspect="1"/>
          </p:cNvPicPr>
          <p:nvPr>
            <p:ph idx="1"/>
          </p:nvPr>
        </p:nvPicPr>
        <p:blipFill>
          <a:blip r:embed="rId3"/>
          <a:stretch>
            <a:fillRect/>
          </a:stretch>
        </p:blipFill>
        <p:spPr>
          <a:xfrm>
            <a:off x="2875547" y="1349522"/>
            <a:ext cx="5943600" cy="5361709"/>
          </a:xfrm>
        </p:spPr>
      </p:pic>
    </p:spTree>
    <p:extLst>
      <p:ext uri="{BB962C8B-B14F-4D97-AF65-F5344CB8AC3E}">
        <p14:creationId xmlns:p14="http://schemas.microsoft.com/office/powerpoint/2010/main" val="134206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865D-BB09-7B47-A2C2-AE4E427C22CF}"/>
              </a:ext>
            </a:extLst>
          </p:cNvPr>
          <p:cNvSpPr>
            <a:spLocks noGrp="1"/>
          </p:cNvSpPr>
          <p:nvPr>
            <p:ph type="title"/>
          </p:nvPr>
        </p:nvSpPr>
        <p:spPr/>
        <p:txBody>
          <a:bodyPr/>
          <a:lstStyle/>
          <a:p>
            <a:r>
              <a:rPr lang="en-US" dirty="0"/>
              <a:t>Questions trying to Answer</a:t>
            </a:r>
          </a:p>
        </p:txBody>
      </p:sp>
      <p:sp>
        <p:nvSpPr>
          <p:cNvPr id="3" name="Content Placeholder 2">
            <a:extLst>
              <a:ext uri="{FF2B5EF4-FFF2-40B4-BE49-F238E27FC236}">
                <a16:creationId xmlns:a16="http://schemas.microsoft.com/office/drawing/2014/main" id="{2DB1D5B7-DB02-204C-BDF4-3995848B3AC7}"/>
              </a:ext>
            </a:extLst>
          </p:cNvPr>
          <p:cNvSpPr>
            <a:spLocks noGrp="1"/>
          </p:cNvSpPr>
          <p:nvPr>
            <p:ph idx="1"/>
          </p:nvPr>
        </p:nvSpPr>
        <p:spPr/>
        <p:txBody>
          <a:bodyPr/>
          <a:lstStyle/>
          <a:p>
            <a:r>
              <a:rPr lang="en-US" dirty="0"/>
              <a:t>How does beta-</a:t>
            </a:r>
            <a:r>
              <a:rPr lang="en-US" dirty="0" err="1"/>
              <a:t>arrestin</a:t>
            </a:r>
            <a:r>
              <a:rPr lang="en-US" dirty="0"/>
              <a:t> 2 impact antinociceptive tolerance in dependence- Morphine focused </a:t>
            </a:r>
          </a:p>
          <a:p>
            <a:r>
              <a:rPr lang="en-US" dirty="0"/>
              <a:t>Does Beta Arresting 1 and 2 differ in mediating MOR associated molecules</a:t>
            </a:r>
          </a:p>
          <a:p>
            <a:r>
              <a:rPr lang="en-US" dirty="0"/>
              <a:t> Define mechanism of MOR and  beta </a:t>
            </a:r>
            <a:r>
              <a:rPr lang="en-US" dirty="0" err="1"/>
              <a:t>arrestin</a:t>
            </a:r>
            <a:r>
              <a:rPr lang="en-US" dirty="0"/>
              <a:t> interaction attributes of  pain matrix</a:t>
            </a:r>
          </a:p>
          <a:p>
            <a:endParaRPr lang="en-US" dirty="0"/>
          </a:p>
        </p:txBody>
      </p:sp>
    </p:spTree>
    <p:extLst>
      <p:ext uri="{BB962C8B-B14F-4D97-AF65-F5344CB8AC3E}">
        <p14:creationId xmlns:p14="http://schemas.microsoft.com/office/powerpoint/2010/main" val="3471387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F0DB35FF-7FA5-4240-B19E-8D18D3FA06C8}"/>
              </a:ext>
            </a:extLst>
          </p:cNvPr>
          <p:cNvPicPr>
            <a:picLocks noChangeAspect="1"/>
          </p:cNvPicPr>
          <p:nvPr/>
        </p:nvPicPr>
        <p:blipFill>
          <a:blip r:embed="rId3"/>
          <a:stretch>
            <a:fillRect/>
          </a:stretch>
        </p:blipFill>
        <p:spPr>
          <a:xfrm>
            <a:off x="2897395" y="2188744"/>
            <a:ext cx="6069807" cy="4163929"/>
          </a:xfrm>
          <a:prstGeom prst="rect">
            <a:avLst/>
          </a:prstGeom>
        </p:spPr>
      </p:pic>
      <p:pic>
        <p:nvPicPr>
          <p:cNvPr id="7" name="Picture 6">
            <a:extLst>
              <a:ext uri="{FF2B5EF4-FFF2-40B4-BE49-F238E27FC236}">
                <a16:creationId xmlns:a16="http://schemas.microsoft.com/office/drawing/2014/main" id="{60B8D413-7498-6240-8F55-153F87EFA1C2}"/>
              </a:ext>
            </a:extLst>
          </p:cNvPr>
          <p:cNvPicPr>
            <a:picLocks noChangeAspect="1"/>
          </p:cNvPicPr>
          <p:nvPr/>
        </p:nvPicPr>
        <p:blipFill>
          <a:blip r:embed="rId4"/>
          <a:stretch>
            <a:fillRect/>
          </a:stretch>
        </p:blipFill>
        <p:spPr>
          <a:xfrm>
            <a:off x="6750719" y="1345532"/>
            <a:ext cx="2781300" cy="533400"/>
          </a:xfrm>
          <a:prstGeom prst="rect">
            <a:avLst/>
          </a:prstGeom>
        </p:spPr>
      </p:pic>
    </p:spTree>
    <p:extLst>
      <p:ext uri="{BB962C8B-B14F-4D97-AF65-F5344CB8AC3E}">
        <p14:creationId xmlns:p14="http://schemas.microsoft.com/office/powerpoint/2010/main" val="230565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12EE1E23-7DCC-D948-A097-DD233CFFD132}"/>
              </a:ext>
            </a:extLst>
          </p:cNvPr>
          <p:cNvPicPr>
            <a:picLocks noGrp="1" noChangeAspect="1"/>
          </p:cNvPicPr>
          <p:nvPr>
            <p:ph idx="1"/>
          </p:nvPr>
        </p:nvPicPr>
        <p:blipFill>
          <a:blip r:embed="rId3"/>
          <a:stretch>
            <a:fillRect/>
          </a:stretch>
        </p:blipFill>
        <p:spPr>
          <a:xfrm>
            <a:off x="661296" y="1310223"/>
            <a:ext cx="5434704" cy="3911482"/>
          </a:xfrm>
        </p:spPr>
      </p:pic>
      <p:pic>
        <p:nvPicPr>
          <p:cNvPr id="7" name="Picture 6">
            <a:extLst>
              <a:ext uri="{FF2B5EF4-FFF2-40B4-BE49-F238E27FC236}">
                <a16:creationId xmlns:a16="http://schemas.microsoft.com/office/drawing/2014/main" id="{9A42EDF6-1FA1-754D-8DB5-8E8334E3AAD2}"/>
              </a:ext>
            </a:extLst>
          </p:cNvPr>
          <p:cNvPicPr>
            <a:picLocks noChangeAspect="1"/>
          </p:cNvPicPr>
          <p:nvPr/>
        </p:nvPicPr>
        <p:blipFill>
          <a:blip r:embed="rId4"/>
          <a:stretch>
            <a:fillRect/>
          </a:stretch>
        </p:blipFill>
        <p:spPr>
          <a:xfrm>
            <a:off x="4705350" y="587542"/>
            <a:ext cx="2781300" cy="533400"/>
          </a:xfrm>
          <a:prstGeom prst="rect">
            <a:avLst/>
          </a:prstGeom>
        </p:spPr>
      </p:pic>
    </p:spTree>
    <p:extLst>
      <p:ext uri="{BB962C8B-B14F-4D97-AF65-F5344CB8AC3E}">
        <p14:creationId xmlns:p14="http://schemas.microsoft.com/office/powerpoint/2010/main" val="113045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FCBF4297-955F-A64E-85D8-34EFC6E54057}"/>
              </a:ext>
            </a:extLst>
          </p:cNvPr>
          <p:cNvPicPr>
            <a:picLocks noChangeAspect="1"/>
          </p:cNvPicPr>
          <p:nvPr/>
        </p:nvPicPr>
        <p:blipFill>
          <a:blip r:embed="rId3"/>
          <a:stretch>
            <a:fillRect/>
          </a:stretch>
        </p:blipFill>
        <p:spPr>
          <a:xfrm>
            <a:off x="2566219" y="556159"/>
            <a:ext cx="6902245" cy="5879691"/>
          </a:xfrm>
          <a:prstGeom prst="rect">
            <a:avLst/>
          </a:prstGeom>
        </p:spPr>
      </p:pic>
    </p:spTree>
    <p:extLst>
      <p:ext uri="{BB962C8B-B14F-4D97-AF65-F5344CB8AC3E}">
        <p14:creationId xmlns:p14="http://schemas.microsoft.com/office/powerpoint/2010/main" val="139784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7544AB9D-F082-1947-91CB-4B0A387CED41}"/>
              </a:ext>
            </a:extLst>
          </p:cNvPr>
          <p:cNvPicPr>
            <a:picLocks noGrp="1" noChangeAspect="1"/>
          </p:cNvPicPr>
          <p:nvPr>
            <p:ph idx="1"/>
          </p:nvPr>
        </p:nvPicPr>
        <p:blipFill>
          <a:blip r:embed="rId3"/>
          <a:stretch>
            <a:fillRect/>
          </a:stretch>
        </p:blipFill>
        <p:spPr>
          <a:xfrm>
            <a:off x="1239253" y="274678"/>
            <a:ext cx="7326208" cy="5951497"/>
          </a:xfrm>
        </p:spPr>
      </p:pic>
    </p:spTree>
    <p:extLst>
      <p:ext uri="{BB962C8B-B14F-4D97-AF65-F5344CB8AC3E}">
        <p14:creationId xmlns:p14="http://schemas.microsoft.com/office/powerpoint/2010/main" val="111595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A6D7E74-7832-1147-9769-76F377F1B8E4}"/>
              </a:ext>
            </a:extLst>
          </p:cNvPr>
          <p:cNvPicPr>
            <a:picLocks noGrp="1" noChangeAspect="1"/>
          </p:cNvPicPr>
          <p:nvPr>
            <p:ph idx="1"/>
          </p:nvPr>
        </p:nvPicPr>
        <p:blipFill>
          <a:blip r:embed="rId3"/>
          <a:stretch>
            <a:fillRect/>
          </a:stretch>
        </p:blipFill>
        <p:spPr>
          <a:xfrm>
            <a:off x="2510046" y="1780674"/>
            <a:ext cx="7006769" cy="4548814"/>
          </a:xfrm>
        </p:spPr>
      </p:pic>
      <p:pic>
        <p:nvPicPr>
          <p:cNvPr id="11" name="Picture 10">
            <a:extLst>
              <a:ext uri="{FF2B5EF4-FFF2-40B4-BE49-F238E27FC236}">
                <a16:creationId xmlns:a16="http://schemas.microsoft.com/office/drawing/2014/main" id="{52DC2135-BE00-B24E-991E-41A5BA941000}"/>
              </a:ext>
            </a:extLst>
          </p:cNvPr>
          <p:cNvPicPr>
            <a:picLocks noChangeAspect="1"/>
          </p:cNvPicPr>
          <p:nvPr/>
        </p:nvPicPr>
        <p:blipFill>
          <a:blip r:embed="rId4"/>
          <a:stretch>
            <a:fillRect/>
          </a:stretch>
        </p:blipFill>
        <p:spPr>
          <a:xfrm>
            <a:off x="6322261" y="814137"/>
            <a:ext cx="3517900" cy="609600"/>
          </a:xfrm>
          <a:prstGeom prst="rect">
            <a:avLst/>
          </a:prstGeom>
        </p:spPr>
      </p:pic>
    </p:spTree>
    <p:extLst>
      <p:ext uri="{BB962C8B-B14F-4D97-AF65-F5344CB8AC3E}">
        <p14:creationId xmlns:p14="http://schemas.microsoft.com/office/powerpoint/2010/main" val="114621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268B0326-9292-5F4F-8B44-48738549060D}"/>
              </a:ext>
            </a:extLst>
          </p:cNvPr>
          <p:cNvPicPr>
            <a:picLocks noGrp="1" noChangeAspect="1"/>
          </p:cNvPicPr>
          <p:nvPr>
            <p:ph idx="1"/>
          </p:nvPr>
        </p:nvPicPr>
        <p:blipFill>
          <a:blip r:embed="rId3"/>
          <a:stretch>
            <a:fillRect/>
          </a:stretch>
        </p:blipFill>
        <p:spPr>
          <a:xfrm>
            <a:off x="2733570" y="1529666"/>
            <a:ext cx="6724859" cy="4658117"/>
          </a:xfrm>
        </p:spPr>
      </p:pic>
      <p:pic>
        <p:nvPicPr>
          <p:cNvPr id="7" name="Picture 6" descr="Background pattern&#10;&#10;Description automatically generated">
            <a:extLst>
              <a:ext uri="{FF2B5EF4-FFF2-40B4-BE49-F238E27FC236}">
                <a16:creationId xmlns:a16="http://schemas.microsoft.com/office/drawing/2014/main" id="{4E595F4B-51D4-5D45-A896-4786166BFFA2}"/>
              </a:ext>
            </a:extLst>
          </p:cNvPr>
          <p:cNvPicPr>
            <a:picLocks noChangeAspect="1"/>
          </p:cNvPicPr>
          <p:nvPr/>
        </p:nvPicPr>
        <p:blipFill>
          <a:blip r:embed="rId4"/>
          <a:stretch>
            <a:fillRect/>
          </a:stretch>
        </p:blipFill>
        <p:spPr>
          <a:xfrm>
            <a:off x="5851629" y="730375"/>
            <a:ext cx="3606800" cy="698500"/>
          </a:xfrm>
          <a:prstGeom prst="rect">
            <a:avLst/>
          </a:prstGeom>
        </p:spPr>
      </p:pic>
    </p:spTree>
    <p:extLst>
      <p:ext uri="{BB962C8B-B14F-4D97-AF65-F5344CB8AC3E}">
        <p14:creationId xmlns:p14="http://schemas.microsoft.com/office/powerpoint/2010/main" val="1495963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line chart&#10;&#10;Description automatically generated">
            <a:extLst>
              <a:ext uri="{FF2B5EF4-FFF2-40B4-BE49-F238E27FC236}">
                <a16:creationId xmlns:a16="http://schemas.microsoft.com/office/drawing/2014/main" id="{ABF7C75F-8D17-124D-BD56-B762B4D2D4B7}"/>
              </a:ext>
            </a:extLst>
          </p:cNvPr>
          <p:cNvPicPr>
            <a:picLocks noChangeAspect="1"/>
          </p:cNvPicPr>
          <p:nvPr/>
        </p:nvPicPr>
        <p:blipFill>
          <a:blip r:embed="rId3"/>
          <a:stretch>
            <a:fillRect/>
          </a:stretch>
        </p:blipFill>
        <p:spPr>
          <a:xfrm>
            <a:off x="2984500" y="1129166"/>
            <a:ext cx="6496384" cy="5151318"/>
          </a:xfrm>
          <a:prstGeom prst="rect">
            <a:avLst/>
          </a:prstGeom>
        </p:spPr>
      </p:pic>
    </p:spTree>
    <p:extLst>
      <p:ext uri="{BB962C8B-B14F-4D97-AF65-F5344CB8AC3E}">
        <p14:creationId xmlns:p14="http://schemas.microsoft.com/office/powerpoint/2010/main" val="737166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2ABE0F07-5DA7-8841-A82F-D3CC40B233F2}"/>
              </a:ext>
            </a:extLst>
          </p:cNvPr>
          <p:cNvPicPr>
            <a:picLocks noChangeAspect="1"/>
          </p:cNvPicPr>
          <p:nvPr/>
        </p:nvPicPr>
        <p:blipFill>
          <a:blip r:embed="rId3"/>
          <a:stretch>
            <a:fillRect/>
          </a:stretch>
        </p:blipFill>
        <p:spPr>
          <a:xfrm>
            <a:off x="2698415" y="1347537"/>
            <a:ext cx="6908806" cy="4383839"/>
          </a:xfrm>
          <a:prstGeom prst="rect">
            <a:avLst/>
          </a:prstGeom>
        </p:spPr>
      </p:pic>
      <p:pic>
        <p:nvPicPr>
          <p:cNvPr id="7" name="Picture 6">
            <a:extLst>
              <a:ext uri="{FF2B5EF4-FFF2-40B4-BE49-F238E27FC236}">
                <a16:creationId xmlns:a16="http://schemas.microsoft.com/office/drawing/2014/main" id="{0F2EE7D5-25E5-834C-B8C6-1EF823BCBEC8}"/>
              </a:ext>
            </a:extLst>
          </p:cNvPr>
          <p:cNvPicPr>
            <a:picLocks noChangeAspect="1"/>
          </p:cNvPicPr>
          <p:nvPr/>
        </p:nvPicPr>
        <p:blipFill>
          <a:blip r:embed="rId4"/>
          <a:stretch>
            <a:fillRect/>
          </a:stretch>
        </p:blipFill>
        <p:spPr>
          <a:xfrm>
            <a:off x="5911521" y="853574"/>
            <a:ext cx="3695700" cy="546100"/>
          </a:xfrm>
          <a:prstGeom prst="rect">
            <a:avLst/>
          </a:prstGeom>
        </p:spPr>
      </p:pic>
    </p:spTree>
    <p:extLst>
      <p:ext uri="{BB962C8B-B14F-4D97-AF65-F5344CB8AC3E}">
        <p14:creationId xmlns:p14="http://schemas.microsoft.com/office/powerpoint/2010/main" val="524068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E5203EB8-0AE9-084F-A7C9-B22F1CDD63E2}"/>
              </a:ext>
            </a:extLst>
          </p:cNvPr>
          <p:cNvPicPr>
            <a:picLocks noChangeAspect="1"/>
          </p:cNvPicPr>
          <p:nvPr/>
        </p:nvPicPr>
        <p:blipFill>
          <a:blip r:embed="rId3"/>
          <a:stretch>
            <a:fillRect/>
          </a:stretch>
        </p:blipFill>
        <p:spPr>
          <a:xfrm>
            <a:off x="1945105" y="1511299"/>
            <a:ext cx="7027445" cy="4684963"/>
          </a:xfrm>
          <a:prstGeom prst="rect">
            <a:avLst/>
          </a:prstGeom>
        </p:spPr>
      </p:pic>
      <p:pic>
        <p:nvPicPr>
          <p:cNvPr id="7" name="Picture 6">
            <a:extLst>
              <a:ext uri="{FF2B5EF4-FFF2-40B4-BE49-F238E27FC236}">
                <a16:creationId xmlns:a16="http://schemas.microsoft.com/office/drawing/2014/main" id="{183CFEC2-70D1-D148-89D0-8654EBC35261}"/>
              </a:ext>
            </a:extLst>
          </p:cNvPr>
          <p:cNvPicPr>
            <a:picLocks noChangeAspect="1"/>
          </p:cNvPicPr>
          <p:nvPr/>
        </p:nvPicPr>
        <p:blipFill>
          <a:blip r:embed="rId4"/>
          <a:stretch>
            <a:fillRect/>
          </a:stretch>
        </p:blipFill>
        <p:spPr>
          <a:xfrm>
            <a:off x="5667876" y="845887"/>
            <a:ext cx="3695700" cy="546100"/>
          </a:xfrm>
          <a:prstGeom prst="rect">
            <a:avLst/>
          </a:prstGeom>
        </p:spPr>
      </p:pic>
    </p:spTree>
    <p:extLst>
      <p:ext uri="{BB962C8B-B14F-4D97-AF65-F5344CB8AC3E}">
        <p14:creationId xmlns:p14="http://schemas.microsoft.com/office/powerpoint/2010/main" val="2002023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line chart&#10;&#10;Description automatically generated">
            <a:extLst>
              <a:ext uri="{FF2B5EF4-FFF2-40B4-BE49-F238E27FC236}">
                <a16:creationId xmlns:a16="http://schemas.microsoft.com/office/drawing/2014/main" id="{0AE4B6F2-9023-854F-B49E-558E32519488}"/>
              </a:ext>
            </a:extLst>
          </p:cNvPr>
          <p:cNvPicPr>
            <a:picLocks noGrp="1" noChangeAspect="1"/>
          </p:cNvPicPr>
          <p:nvPr>
            <p:ph idx="1"/>
          </p:nvPr>
        </p:nvPicPr>
        <p:blipFill>
          <a:blip r:embed="rId3"/>
          <a:stretch>
            <a:fillRect/>
          </a:stretch>
        </p:blipFill>
        <p:spPr>
          <a:xfrm>
            <a:off x="2244884" y="806403"/>
            <a:ext cx="7108122" cy="5445739"/>
          </a:xfrm>
        </p:spPr>
      </p:pic>
    </p:spTree>
    <p:extLst>
      <p:ext uri="{BB962C8B-B14F-4D97-AF65-F5344CB8AC3E}">
        <p14:creationId xmlns:p14="http://schemas.microsoft.com/office/powerpoint/2010/main" val="145806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14F36-B282-4445-87A4-AB794831AE13}"/>
              </a:ext>
            </a:extLst>
          </p:cNvPr>
          <p:cNvSpPr>
            <a:spLocks noGrp="1"/>
          </p:cNvSpPr>
          <p:nvPr>
            <p:ph type="title"/>
          </p:nvPr>
        </p:nvSpPr>
        <p:spPr>
          <a:xfrm>
            <a:off x="803932" y="571500"/>
            <a:ext cx="5110909" cy="1691969"/>
          </a:xfrm>
        </p:spPr>
        <p:txBody>
          <a:bodyPr>
            <a:normAutofit/>
          </a:bodyPr>
          <a:lstStyle/>
          <a:p>
            <a:pPr algn="ctr"/>
            <a:r>
              <a:rPr lang="en-US" dirty="0"/>
              <a:t>Main Characters</a:t>
            </a:r>
          </a:p>
        </p:txBody>
      </p:sp>
      <p:sp>
        <p:nvSpPr>
          <p:cNvPr id="3" name="Content Placeholder 2">
            <a:extLst>
              <a:ext uri="{FF2B5EF4-FFF2-40B4-BE49-F238E27FC236}">
                <a16:creationId xmlns:a16="http://schemas.microsoft.com/office/drawing/2014/main" id="{D0C19925-8E68-B440-BE9A-86367A87D3B8}"/>
              </a:ext>
            </a:extLst>
          </p:cNvPr>
          <p:cNvSpPr>
            <a:spLocks noGrp="1"/>
          </p:cNvSpPr>
          <p:nvPr>
            <p:ph idx="1"/>
          </p:nvPr>
        </p:nvSpPr>
        <p:spPr>
          <a:xfrm>
            <a:off x="1066799" y="2415379"/>
            <a:ext cx="4539129" cy="3699747"/>
          </a:xfrm>
        </p:spPr>
        <p:txBody>
          <a:bodyPr>
            <a:normAutofit/>
          </a:bodyPr>
          <a:lstStyle/>
          <a:p>
            <a:r>
              <a:rPr lang="en-US" dirty="0"/>
              <a:t>Mu- opioid receptors (MORs)</a:t>
            </a:r>
          </a:p>
          <a:p>
            <a:r>
              <a:rPr lang="en-US" dirty="0"/>
              <a:t>Beta </a:t>
            </a:r>
            <a:r>
              <a:rPr lang="en-US" dirty="0" err="1"/>
              <a:t>Arrestin</a:t>
            </a:r>
            <a:r>
              <a:rPr lang="en-US" dirty="0"/>
              <a:t> 1 and 2</a:t>
            </a:r>
          </a:p>
          <a:p>
            <a:r>
              <a:rPr lang="en-US" dirty="0"/>
              <a:t>Opioid </a:t>
            </a:r>
          </a:p>
        </p:txBody>
      </p:sp>
      <p:pic>
        <p:nvPicPr>
          <p:cNvPr id="4098" name="Picture 2" descr="Happy grumpy cat Memes">
            <a:extLst>
              <a:ext uri="{FF2B5EF4-FFF2-40B4-BE49-F238E27FC236}">
                <a16:creationId xmlns:a16="http://schemas.microsoft.com/office/drawing/2014/main" id="{D46AE0BF-D127-BF4A-BF6A-8C1D1A5FC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0" r="6030" b="-1"/>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68899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line chart&#10;&#10;Description automatically generated">
            <a:extLst>
              <a:ext uri="{FF2B5EF4-FFF2-40B4-BE49-F238E27FC236}">
                <a16:creationId xmlns:a16="http://schemas.microsoft.com/office/drawing/2014/main" id="{A24DDCF4-91ED-1647-A3D9-CBC138D1198F}"/>
              </a:ext>
            </a:extLst>
          </p:cNvPr>
          <p:cNvPicPr>
            <a:picLocks noGrp="1" noChangeAspect="1"/>
          </p:cNvPicPr>
          <p:nvPr>
            <p:ph idx="1"/>
          </p:nvPr>
        </p:nvPicPr>
        <p:blipFill>
          <a:blip r:embed="rId3"/>
          <a:stretch>
            <a:fillRect/>
          </a:stretch>
        </p:blipFill>
        <p:spPr>
          <a:xfrm>
            <a:off x="1329757" y="835513"/>
            <a:ext cx="7108849" cy="4983921"/>
          </a:xfrm>
        </p:spPr>
      </p:pic>
      <p:pic>
        <p:nvPicPr>
          <p:cNvPr id="11" name="Picture 10">
            <a:extLst>
              <a:ext uri="{FF2B5EF4-FFF2-40B4-BE49-F238E27FC236}">
                <a16:creationId xmlns:a16="http://schemas.microsoft.com/office/drawing/2014/main" id="{6172916D-A354-5A46-B212-53C4D12A79CB}"/>
              </a:ext>
            </a:extLst>
          </p:cNvPr>
          <p:cNvPicPr>
            <a:picLocks noChangeAspect="1"/>
          </p:cNvPicPr>
          <p:nvPr/>
        </p:nvPicPr>
        <p:blipFill>
          <a:blip r:embed="rId4"/>
          <a:stretch>
            <a:fillRect/>
          </a:stretch>
        </p:blipFill>
        <p:spPr>
          <a:xfrm>
            <a:off x="7280843" y="802856"/>
            <a:ext cx="3581400" cy="431800"/>
          </a:xfrm>
          <a:prstGeom prst="rect">
            <a:avLst/>
          </a:prstGeom>
        </p:spPr>
      </p:pic>
    </p:spTree>
    <p:extLst>
      <p:ext uri="{BB962C8B-B14F-4D97-AF65-F5344CB8AC3E}">
        <p14:creationId xmlns:p14="http://schemas.microsoft.com/office/powerpoint/2010/main" val="3296116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hart, line chart&#10;&#10;Description automatically generated">
            <a:extLst>
              <a:ext uri="{FF2B5EF4-FFF2-40B4-BE49-F238E27FC236}">
                <a16:creationId xmlns:a16="http://schemas.microsoft.com/office/drawing/2014/main" id="{3C1FBDD7-C6AA-F147-81EA-DF1B3CBF6F07}"/>
              </a:ext>
            </a:extLst>
          </p:cNvPr>
          <p:cNvPicPr>
            <a:picLocks noGrp="1" noChangeAspect="1"/>
          </p:cNvPicPr>
          <p:nvPr>
            <p:ph idx="1"/>
          </p:nvPr>
        </p:nvPicPr>
        <p:blipFill>
          <a:blip r:embed="rId3"/>
          <a:stretch>
            <a:fillRect/>
          </a:stretch>
        </p:blipFill>
        <p:spPr>
          <a:xfrm>
            <a:off x="1832496" y="1309382"/>
            <a:ext cx="7376818" cy="4904478"/>
          </a:xfrm>
        </p:spPr>
      </p:pic>
      <p:pic>
        <p:nvPicPr>
          <p:cNvPr id="12" name="Picture 11">
            <a:extLst>
              <a:ext uri="{FF2B5EF4-FFF2-40B4-BE49-F238E27FC236}">
                <a16:creationId xmlns:a16="http://schemas.microsoft.com/office/drawing/2014/main" id="{4C4F9ED3-5404-C042-B0EE-9B3B3C338A83}"/>
              </a:ext>
            </a:extLst>
          </p:cNvPr>
          <p:cNvPicPr>
            <a:picLocks noChangeAspect="1"/>
          </p:cNvPicPr>
          <p:nvPr/>
        </p:nvPicPr>
        <p:blipFill>
          <a:blip r:embed="rId4"/>
          <a:stretch>
            <a:fillRect/>
          </a:stretch>
        </p:blipFill>
        <p:spPr>
          <a:xfrm>
            <a:off x="7126877" y="663734"/>
            <a:ext cx="3581400" cy="431800"/>
          </a:xfrm>
          <a:prstGeom prst="rect">
            <a:avLst/>
          </a:prstGeom>
        </p:spPr>
      </p:pic>
    </p:spTree>
    <p:extLst>
      <p:ext uri="{BB962C8B-B14F-4D97-AF65-F5344CB8AC3E}">
        <p14:creationId xmlns:p14="http://schemas.microsoft.com/office/powerpoint/2010/main" val="321085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ox and whisker chart&#10;&#10;Description automatically generated">
            <a:extLst>
              <a:ext uri="{FF2B5EF4-FFF2-40B4-BE49-F238E27FC236}">
                <a16:creationId xmlns:a16="http://schemas.microsoft.com/office/drawing/2014/main" id="{E5E52738-1BF9-F146-9E97-9D6CB8B58CB0}"/>
              </a:ext>
            </a:extLst>
          </p:cNvPr>
          <p:cNvPicPr>
            <a:picLocks noChangeAspect="1"/>
          </p:cNvPicPr>
          <p:nvPr/>
        </p:nvPicPr>
        <p:blipFill>
          <a:blip r:embed="rId3"/>
          <a:stretch>
            <a:fillRect/>
          </a:stretch>
        </p:blipFill>
        <p:spPr>
          <a:xfrm>
            <a:off x="2536723" y="331744"/>
            <a:ext cx="6906590" cy="6010062"/>
          </a:xfrm>
          <a:prstGeom prst="rect">
            <a:avLst/>
          </a:prstGeom>
        </p:spPr>
      </p:pic>
    </p:spTree>
    <p:extLst>
      <p:ext uri="{BB962C8B-B14F-4D97-AF65-F5344CB8AC3E}">
        <p14:creationId xmlns:p14="http://schemas.microsoft.com/office/powerpoint/2010/main" val="855515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0FB7F7C0-216C-466B-8AF5-7744BB34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4FA86-0923-6C44-87DF-2863F216E803}"/>
              </a:ext>
            </a:extLst>
          </p:cNvPr>
          <p:cNvSpPr>
            <a:spLocks noGrp="1"/>
          </p:cNvSpPr>
          <p:nvPr>
            <p:ph type="title"/>
          </p:nvPr>
        </p:nvSpPr>
        <p:spPr>
          <a:xfrm>
            <a:off x="876300" y="809958"/>
            <a:ext cx="4327007" cy="3078289"/>
          </a:xfrm>
        </p:spPr>
        <p:txBody>
          <a:bodyPr vert="horz" lIns="91440" tIns="45720" rIns="91440" bIns="45720" rtlCol="0" anchor="b">
            <a:normAutofit/>
          </a:bodyPr>
          <a:lstStyle/>
          <a:p>
            <a:pPr algn="ctr"/>
            <a:r>
              <a:rPr lang="en-US" sz="4400"/>
              <a:t>Conclusion</a:t>
            </a:r>
          </a:p>
        </p:txBody>
      </p:sp>
      <p:pic>
        <p:nvPicPr>
          <p:cNvPr id="9218" name="Picture 2" descr="LAB RESULTS INDICATE SHIT HAPPENS - Science Cat | Meme Generator">
            <a:extLst>
              <a:ext uri="{FF2B5EF4-FFF2-40B4-BE49-F238E27FC236}">
                <a16:creationId xmlns:a16="http://schemas.microsoft.com/office/drawing/2014/main" id="{DA3BEBF0-885D-A04A-B1E3-0E0052F706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31324" y="1357184"/>
            <a:ext cx="3133779" cy="4137003"/>
          </a:xfrm>
          <a:prstGeom prst="rect">
            <a:avLst/>
          </a:prstGeom>
          <a:noFill/>
          <a:extLst>
            <a:ext uri="{909E8E84-426E-40DD-AFC4-6F175D3DCCD1}">
              <a14:hiddenFill xmlns:a14="http://schemas.microsoft.com/office/drawing/2010/main">
                <a:solidFill>
                  <a:srgbClr val="FFFFFF"/>
                </a:solidFill>
              </a14:hiddenFill>
            </a:ext>
          </a:extLst>
        </p:spPr>
      </p:pic>
      <p:grpSp>
        <p:nvGrpSpPr>
          <p:cNvPr id="134" name="Group 133">
            <a:extLst>
              <a:ext uri="{FF2B5EF4-FFF2-40B4-BE49-F238E27FC236}">
                <a16:creationId xmlns:a16="http://schemas.microsoft.com/office/drawing/2014/main" id="{5020A6AE-B717-4124-91F1-AB61221C71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1055" y="-4534"/>
            <a:ext cx="778194" cy="6834534"/>
            <a:chOff x="5721055" y="-4534"/>
            <a:chExt cx="778194" cy="6834534"/>
          </a:xfrm>
        </p:grpSpPr>
        <p:sp>
          <p:nvSpPr>
            <p:cNvPr id="135" name="Freeform 8">
              <a:extLst>
                <a:ext uri="{FF2B5EF4-FFF2-40B4-BE49-F238E27FC236}">
                  <a16:creationId xmlns:a16="http://schemas.microsoft.com/office/drawing/2014/main" id="{A2B0F4FD-3823-42B3-950C-03F9CBC51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6590"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
              <a:extLst>
                <a:ext uri="{FF2B5EF4-FFF2-40B4-BE49-F238E27FC236}">
                  <a16:creationId xmlns:a16="http://schemas.microsoft.com/office/drawing/2014/main" id="{426C99B0-870A-4702-9F5F-4459EF2130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3615"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5">
              <a:extLst>
                <a:ext uri="{FF2B5EF4-FFF2-40B4-BE49-F238E27FC236}">
                  <a16:creationId xmlns:a16="http://schemas.microsoft.com/office/drawing/2014/main" id="{11D4FA37-ADE6-45F4-AF91-AB50C41000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7545"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8">
              <a:extLst>
                <a:ext uri="{FF2B5EF4-FFF2-40B4-BE49-F238E27FC236}">
                  <a16:creationId xmlns:a16="http://schemas.microsoft.com/office/drawing/2014/main" id="{D07613C1-CC87-4032-B649-4A49D0834E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0959"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9">
              <a:extLst>
                <a:ext uri="{FF2B5EF4-FFF2-40B4-BE49-F238E27FC236}">
                  <a16:creationId xmlns:a16="http://schemas.microsoft.com/office/drawing/2014/main" id="{8479CDC1-5BCA-4A67-9DF5-9513EEE49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0877"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0">
              <a:extLst>
                <a:ext uri="{FF2B5EF4-FFF2-40B4-BE49-F238E27FC236}">
                  <a16:creationId xmlns:a16="http://schemas.microsoft.com/office/drawing/2014/main" id="{1EEA2AC4-D6A7-4B7B-932E-1D6D26846B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640"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2">
              <a:extLst>
                <a:ext uri="{FF2B5EF4-FFF2-40B4-BE49-F238E27FC236}">
                  <a16:creationId xmlns:a16="http://schemas.microsoft.com/office/drawing/2014/main" id="{2FBF34A8-BE86-423A-BCE9-2E928D4AB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4979"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a:extLst>
                <a:ext uri="{FF2B5EF4-FFF2-40B4-BE49-F238E27FC236}">
                  <a16:creationId xmlns:a16="http://schemas.microsoft.com/office/drawing/2014/main" id="{9FEE8137-C904-47D2-8922-093ABE0D8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666"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6">
              <a:extLst>
                <a:ext uri="{FF2B5EF4-FFF2-40B4-BE49-F238E27FC236}">
                  <a16:creationId xmlns:a16="http://schemas.microsoft.com/office/drawing/2014/main" id="{1AD01E09-0A63-4683-B8DC-2A5969A19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5890"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7">
              <a:extLst>
                <a:ext uri="{FF2B5EF4-FFF2-40B4-BE49-F238E27FC236}">
                  <a16:creationId xmlns:a16="http://schemas.microsoft.com/office/drawing/2014/main" id="{39FDBC61-D90E-4D14-87BD-116805F621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6366"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8">
              <a:extLst>
                <a:ext uri="{FF2B5EF4-FFF2-40B4-BE49-F238E27FC236}">
                  <a16:creationId xmlns:a16="http://schemas.microsoft.com/office/drawing/2014/main" id="{E69FE8D2-E9F3-4F4F-8D6B-67378D754D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3450"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30">
              <a:extLst>
                <a:ext uri="{FF2B5EF4-FFF2-40B4-BE49-F238E27FC236}">
                  <a16:creationId xmlns:a16="http://schemas.microsoft.com/office/drawing/2014/main" id="{32B6BAD6-38C4-47DC-A947-5967E513B0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88700"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43">
              <a:extLst>
                <a:ext uri="{FF2B5EF4-FFF2-40B4-BE49-F238E27FC236}">
                  <a16:creationId xmlns:a16="http://schemas.microsoft.com/office/drawing/2014/main" id="{8ECDF132-F20F-4401-9040-2A1E99DA2F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90740"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1">
              <a:extLst>
                <a:ext uri="{FF2B5EF4-FFF2-40B4-BE49-F238E27FC236}">
                  <a16:creationId xmlns:a16="http://schemas.microsoft.com/office/drawing/2014/main" id="{8190E0B5-EEB8-4A3D-82D0-0A07902F92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5661"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2">
              <a:extLst>
                <a:ext uri="{FF2B5EF4-FFF2-40B4-BE49-F238E27FC236}">
                  <a16:creationId xmlns:a16="http://schemas.microsoft.com/office/drawing/2014/main" id="{6B331F8A-6B87-45CD-8DC6-61EDEA5AF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666"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3">
              <a:extLst>
                <a:ext uri="{FF2B5EF4-FFF2-40B4-BE49-F238E27FC236}">
                  <a16:creationId xmlns:a16="http://schemas.microsoft.com/office/drawing/2014/main" id="{16F46124-28C8-499E-8B05-7717602B5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747"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4">
              <a:extLst>
                <a:ext uri="{FF2B5EF4-FFF2-40B4-BE49-F238E27FC236}">
                  <a16:creationId xmlns:a16="http://schemas.microsoft.com/office/drawing/2014/main" id="{CFE5982B-3464-4395-A9D1-D4C76E12FA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594"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5">
              <a:extLst>
                <a:ext uri="{FF2B5EF4-FFF2-40B4-BE49-F238E27FC236}">
                  <a16:creationId xmlns:a16="http://schemas.microsoft.com/office/drawing/2014/main" id="{D1BDAE7B-982F-4DE3-9A85-25AC24AA2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607"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56">
              <a:extLst>
                <a:ext uri="{FF2B5EF4-FFF2-40B4-BE49-F238E27FC236}">
                  <a16:creationId xmlns:a16="http://schemas.microsoft.com/office/drawing/2014/main" id="{451188D6-4679-4978-B625-FF5831155A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3303"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7">
              <a:extLst>
                <a:ext uri="{FF2B5EF4-FFF2-40B4-BE49-F238E27FC236}">
                  <a16:creationId xmlns:a16="http://schemas.microsoft.com/office/drawing/2014/main" id="{1F1D0A06-6238-4F0B-928E-C6E99BB02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756"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59">
              <a:extLst>
                <a:ext uri="{FF2B5EF4-FFF2-40B4-BE49-F238E27FC236}">
                  <a16:creationId xmlns:a16="http://schemas.microsoft.com/office/drawing/2014/main" id="{5669DE26-8D01-484D-87C6-C970883EB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9206"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60">
              <a:extLst>
                <a:ext uri="{FF2B5EF4-FFF2-40B4-BE49-F238E27FC236}">
                  <a16:creationId xmlns:a16="http://schemas.microsoft.com/office/drawing/2014/main" id="{E2C89DF0-B876-4FA5-A15D-2B4EC6935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4437"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61">
              <a:extLst>
                <a:ext uri="{FF2B5EF4-FFF2-40B4-BE49-F238E27FC236}">
                  <a16:creationId xmlns:a16="http://schemas.microsoft.com/office/drawing/2014/main" id="{6D278107-786C-48BD-9B90-624B943E13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734" y="2101447"/>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78">
              <a:extLst>
                <a:ext uri="{FF2B5EF4-FFF2-40B4-BE49-F238E27FC236}">
                  <a16:creationId xmlns:a16="http://schemas.microsoft.com/office/drawing/2014/main" id="{B791B486-ACCB-4731-891C-9B2FF434CE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9972"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79">
              <a:extLst>
                <a:ext uri="{FF2B5EF4-FFF2-40B4-BE49-F238E27FC236}">
                  <a16:creationId xmlns:a16="http://schemas.microsoft.com/office/drawing/2014/main" id="{881F663B-742F-4B18-9EEC-425CF3817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22344"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80">
              <a:extLst>
                <a:ext uri="{FF2B5EF4-FFF2-40B4-BE49-F238E27FC236}">
                  <a16:creationId xmlns:a16="http://schemas.microsoft.com/office/drawing/2014/main" id="{2C84BFA9-A28F-42D0-AA09-BFA6CAB6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17003"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1">
              <a:extLst>
                <a:ext uri="{FF2B5EF4-FFF2-40B4-BE49-F238E27FC236}">
                  <a16:creationId xmlns:a16="http://schemas.microsoft.com/office/drawing/2014/main" id="{1BAA7F31-C0A0-4447-BF38-3698F585D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0053"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2">
              <a:extLst>
                <a:ext uri="{FF2B5EF4-FFF2-40B4-BE49-F238E27FC236}">
                  <a16:creationId xmlns:a16="http://schemas.microsoft.com/office/drawing/2014/main" id="{B9A620F2-3D35-4A32-B16C-89CE74421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7889"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3">
              <a:extLst>
                <a:ext uri="{FF2B5EF4-FFF2-40B4-BE49-F238E27FC236}">
                  <a16:creationId xmlns:a16="http://schemas.microsoft.com/office/drawing/2014/main" id="{4D6420E0-3BDF-44BC-B4AD-D4DCEEB229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80446"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4">
              <a:extLst>
                <a:ext uri="{FF2B5EF4-FFF2-40B4-BE49-F238E27FC236}">
                  <a16:creationId xmlns:a16="http://schemas.microsoft.com/office/drawing/2014/main" id="{EF852FAE-C00C-4555-A21B-1C78FF00F4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91462"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6">
              <a:extLst>
                <a:ext uri="{FF2B5EF4-FFF2-40B4-BE49-F238E27FC236}">
                  <a16:creationId xmlns:a16="http://schemas.microsoft.com/office/drawing/2014/main" id="{015DE73A-6E8F-4AA3-8B47-D1E6BFAEAE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1431"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89">
              <a:extLst>
                <a:ext uri="{FF2B5EF4-FFF2-40B4-BE49-F238E27FC236}">
                  <a16:creationId xmlns:a16="http://schemas.microsoft.com/office/drawing/2014/main" id="{1EF3E8F2-433E-4CFA-8523-B3F4B63053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6234"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0">
              <a:extLst>
                <a:ext uri="{FF2B5EF4-FFF2-40B4-BE49-F238E27FC236}">
                  <a16:creationId xmlns:a16="http://schemas.microsoft.com/office/drawing/2014/main" id="{A8EC2038-DAA0-4BF3-8107-A1D5A142F3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34086"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5">
              <a:extLst>
                <a:ext uri="{FF2B5EF4-FFF2-40B4-BE49-F238E27FC236}">
                  <a16:creationId xmlns:a16="http://schemas.microsoft.com/office/drawing/2014/main" id="{B437840B-3F78-4C20-8184-29631B1AF9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1525"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6">
              <a:extLst>
                <a:ext uri="{FF2B5EF4-FFF2-40B4-BE49-F238E27FC236}">
                  <a16:creationId xmlns:a16="http://schemas.microsoft.com/office/drawing/2014/main" id="{0A039CCA-16FE-44AE-B9E7-76316DBDFF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3052"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7">
              <a:extLst>
                <a:ext uri="{FF2B5EF4-FFF2-40B4-BE49-F238E27FC236}">
                  <a16:creationId xmlns:a16="http://schemas.microsoft.com/office/drawing/2014/main" id="{090EE3F3-65C4-44DB-ABF0-27598282E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1482"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8">
              <a:extLst>
                <a:ext uri="{FF2B5EF4-FFF2-40B4-BE49-F238E27FC236}">
                  <a16:creationId xmlns:a16="http://schemas.microsoft.com/office/drawing/2014/main" id="{732F50C7-DE00-45B7-A7D9-AFC5FDF3E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9930"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9">
              <a:extLst>
                <a:ext uri="{FF2B5EF4-FFF2-40B4-BE49-F238E27FC236}">
                  <a16:creationId xmlns:a16="http://schemas.microsoft.com/office/drawing/2014/main" id="{C4B7759D-1CB7-4AE3-A334-69371508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8068"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
              <a:extLst>
                <a:ext uri="{FF2B5EF4-FFF2-40B4-BE49-F238E27FC236}">
                  <a16:creationId xmlns:a16="http://schemas.microsoft.com/office/drawing/2014/main" id="{2A71D132-8124-4734-AA62-7E12B621FC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8429"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2">
              <a:extLst>
                <a:ext uri="{FF2B5EF4-FFF2-40B4-BE49-F238E27FC236}">
                  <a16:creationId xmlns:a16="http://schemas.microsoft.com/office/drawing/2014/main" id="{4E0B6377-5004-4F75-8CBB-D7DD0B9B80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0205"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
              <a:extLst>
                <a:ext uri="{FF2B5EF4-FFF2-40B4-BE49-F238E27FC236}">
                  <a16:creationId xmlns:a16="http://schemas.microsoft.com/office/drawing/2014/main" id="{174DED7F-DAF6-480E-9002-A25110B96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4670"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4">
              <a:extLst>
                <a:ext uri="{FF2B5EF4-FFF2-40B4-BE49-F238E27FC236}">
                  <a16:creationId xmlns:a16="http://schemas.microsoft.com/office/drawing/2014/main" id="{E6057EAD-75B0-49A4-A761-AC1AF22AF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5310"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6">
              <a:extLst>
                <a:ext uri="{FF2B5EF4-FFF2-40B4-BE49-F238E27FC236}">
                  <a16:creationId xmlns:a16="http://schemas.microsoft.com/office/drawing/2014/main" id="{B4C50A97-FAC0-4E9B-A50C-ECC875EB7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9045"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7">
              <a:extLst>
                <a:ext uri="{FF2B5EF4-FFF2-40B4-BE49-F238E27FC236}">
                  <a16:creationId xmlns:a16="http://schemas.microsoft.com/office/drawing/2014/main" id="{1018DBC0-ACE2-4A9B-BD33-D168A3B25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4024"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21">
              <a:extLst>
                <a:ext uri="{FF2B5EF4-FFF2-40B4-BE49-F238E27FC236}">
                  <a16:creationId xmlns:a16="http://schemas.microsoft.com/office/drawing/2014/main" id="{783E14F5-0E4B-40DF-908C-65950C968C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2015"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25">
              <a:extLst>
                <a:ext uri="{FF2B5EF4-FFF2-40B4-BE49-F238E27FC236}">
                  <a16:creationId xmlns:a16="http://schemas.microsoft.com/office/drawing/2014/main" id="{D8D640D2-32FA-4974-8D6B-7F90FA747F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2676"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29">
              <a:extLst>
                <a:ext uri="{FF2B5EF4-FFF2-40B4-BE49-F238E27FC236}">
                  <a16:creationId xmlns:a16="http://schemas.microsoft.com/office/drawing/2014/main" id="{05116718-3AD6-431D-B4CC-BD1390ACDA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2898"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31">
              <a:extLst>
                <a:ext uri="{FF2B5EF4-FFF2-40B4-BE49-F238E27FC236}">
                  <a16:creationId xmlns:a16="http://schemas.microsoft.com/office/drawing/2014/main" id="{44DD8DD9-6927-4164-BE78-26B079374B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1599"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32">
              <a:extLst>
                <a:ext uri="{FF2B5EF4-FFF2-40B4-BE49-F238E27FC236}">
                  <a16:creationId xmlns:a16="http://schemas.microsoft.com/office/drawing/2014/main" id="{DF352A39-5DCA-42AC-ACE8-CC0F61703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2779"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33">
              <a:extLst>
                <a:ext uri="{FF2B5EF4-FFF2-40B4-BE49-F238E27FC236}">
                  <a16:creationId xmlns:a16="http://schemas.microsoft.com/office/drawing/2014/main" id="{60EBB535-208F-4849-9E96-53B9971CED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692"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34">
              <a:extLst>
                <a:ext uri="{FF2B5EF4-FFF2-40B4-BE49-F238E27FC236}">
                  <a16:creationId xmlns:a16="http://schemas.microsoft.com/office/drawing/2014/main" id="{BCD96233-15EF-4543-B9C5-CA5253AC9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622"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35">
              <a:extLst>
                <a:ext uri="{FF2B5EF4-FFF2-40B4-BE49-F238E27FC236}">
                  <a16:creationId xmlns:a16="http://schemas.microsoft.com/office/drawing/2014/main" id="{CF3994DF-D5ED-45DB-826C-A4531DF8C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274"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36">
              <a:extLst>
                <a:ext uri="{FF2B5EF4-FFF2-40B4-BE49-F238E27FC236}">
                  <a16:creationId xmlns:a16="http://schemas.microsoft.com/office/drawing/2014/main" id="{E0114E4D-A88A-403A-B4BF-6687B1FC1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4411"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37">
              <a:extLst>
                <a:ext uri="{FF2B5EF4-FFF2-40B4-BE49-F238E27FC236}">
                  <a16:creationId xmlns:a16="http://schemas.microsoft.com/office/drawing/2014/main" id="{0CA46612-D58D-4AA5-B800-7ED35828BE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6177"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38">
              <a:extLst>
                <a:ext uri="{FF2B5EF4-FFF2-40B4-BE49-F238E27FC236}">
                  <a16:creationId xmlns:a16="http://schemas.microsoft.com/office/drawing/2014/main" id="{591A86C8-305F-45B1-A8B6-3A30A4B38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3846"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39">
              <a:extLst>
                <a:ext uri="{FF2B5EF4-FFF2-40B4-BE49-F238E27FC236}">
                  <a16:creationId xmlns:a16="http://schemas.microsoft.com/office/drawing/2014/main" id="{A7FABED8-48B7-4734-A612-FBE652656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954"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40">
              <a:extLst>
                <a:ext uri="{FF2B5EF4-FFF2-40B4-BE49-F238E27FC236}">
                  <a16:creationId xmlns:a16="http://schemas.microsoft.com/office/drawing/2014/main" id="{243BE91E-2B74-406E-B9D2-CF3138EC9A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918"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41">
              <a:extLst>
                <a:ext uri="{FF2B5EF4-FFF2-40B4-BE49-F238E27FC236}">
                  <a16:creationId xmlns:a16="http://schemas.microsoft.com/office/drawing/2014/main" id="{F37AEA50-01C6-4691-8FA1-7E299BCA9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14411"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42">
              <a:extLst>
                <a:ext uri="{FF2B5EF4-FFF2-40B4-BE49-F238E27FC236}">
                  <a16:creationId xmlns:a16="http://schemas.microsoft.com/office/drawing/2014/main" id="{A736913D-B8FC-479E-AA14-C18815AD8A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2579"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44">
              <a:extLst>
                <a:ext uri="{FF2B5EF4-FFF2-40B4-BE49-F238E27FC236}">
                  <a16:creationId xmlns:a16="http://schemas.microsoft.com/office/drawing/2014/main" id="{CBB0E630-D998-47AF-9E54-0FD6C9218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6369"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45">
              <a:extLst>
                <a:ext uri="{FF2B5EF4-FFF2-40B4-BE49-F238E27FC236}">
                  <a16:creationId xmlns:a16="http://schemas.microsoft.com/office/drawing/2014/main" id="{BB51A47C-E2F5-46B8-83A1-39880822C3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4218"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46">
              <a:extLst>
                <a:ext uri="{FF2B5EF4-FFF2-40B4-BE49-F238E27FC236}">
                  <a16:creationId xmlns:a16="http://schemas.microsoft.com/office/drawing/2014/main" id="{932E215A-211D-4622-9EDF-811E4BAFB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3277"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47">
              <a:extLst>
                <a:ext uri="{FF2B5EF4-FFF2-40B4-BE49-F238E27FC236}">
                  <a16:creationId xmlns:a16="http://schemas.microsoft.com/office/drawing/2014/main" id="{86D90953-B2B8-4A6D-963E-985D3D279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1422"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48">
              <a:extLst>
                <a:ext uri="{FF2B5EF4-FFF2-40B4-BE49-F238E27FC236}">
                  <a16:creationId xmlns:a16="http://schemas.microsoft.com/office/drawing/2014/main" id="{32D4D340-FB6E-4E98-A44E-DA02CF7A5C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6679"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49">
              <a:extLst>
                <a:ext uri="{FF2B5EF4-FFF2-40B4-BE49-F238E27FC236}">
                  <a16:creationId xmlns:a16="http://schemas.microsoft.com/office/drawing/2014/main" id="{923308B4-4A82-4DB8-84F5-17F107584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293"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2">
              <a:extLst>
                <a:ext uri="{FF2B5EF4-FFF2-40B4-BE49-F238E27FC236}">
                  <a16:creationId xmlns:a16="http://schemas.microsoft.com/office/drawing/2014/main" id="{4A3BBCB7-915D-49E4-9637-49EEC7296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77111"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3">
              <a:extLst>
                <a:ext uri="{FF2B5EF4-FFF2-40B4-BE49-F238E27FC236}">
                  <a16:creationId xmlns:a16="http://schemas.microsoft.com/office/drawing/2014/main" id="{DCCFB289-1B21-4B18-A4C2-F6B90A188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88469"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64">
              <a:extLst>
                <a:ext uri="{FF2B5EF4-FFF2-40B4-BE49-F238E27FC236}">
                  <a16:creationId xmlns:a16="http://schemas.microsoft.com/office/drawing/2014/main" id="{BA95FC3F-2B17-490E-AB71-071E0890D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6420"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65">
              <a:extLst>
                <a:ext uri="{FF2B5EF4-FFF2-40B4-BE49-F238E27FC236}">
                  <a16:creationId xmlns:a16="http://schemas.microsoft.com/office/drawing/2014/main" id="{691A1360-1623-4EB9-9C7A-65F2CAEBBF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7051"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66">
              <a:extLst>
                <a:ext uri="{FF2B5EF4-FFF2-40B4-BE49-F238E27FC236}">
                  <a16:creationId xmlns:a16="http://schemas.microsoft.com/office/drawing/2014/main" id="{ABCE1120-7682-4074-8190-4B4F65A7C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4833"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67">
              <a:extLst>
                <a:ext uri="{FF2B5EF4-FFF2-40B4-BE49-F238E27FC236}">
                  <a16:creationId xmlns:a16="http://schemas.microsoft.com/office/drawing/2014/main" id="{682A8DF3-E4CC-47A8-B3E0-200ECC560E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25013"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68">
              <a:extLst>
                <a:ext uri="{FF2B5EF4-FFF2-40B4-BE49-F238E27FC236}">
                  <a16:creationId xmlns:a16="http://schemas.microsoft.com/office/drawing/2014/main" id="{EB91FF40-9F0D-4296-8A06-29DCE64A98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52401"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69">
              <a:extLst>
                <a:ext uri="{FF2B5EF4-FFF2-40B4-BE49-F238E27FC236}">
                  <a16:creationId xmlns:a16="http://schemas.microsoft.com/office/drawing/2014/main" id="{56EE39D5-D7CD-44ED-B21C-C1222DB1BE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1658"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70">
              <a:extLst>
                <a:ext uri="{FF2B5EF4-FFF2-40B4-BE49-F238E27FC236}">
                  <a16:creationId xmlns:a16="http://schemas.microsoft.com/office/drawing/2014/main" id="{1C65B9CC-1020-47B2-BD6A-01642D100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5871"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71">
              <a:extLst>
                <a:ext uri="{FF2B5EF4-FFF2-40B4-BE49-F238E27FC236}">
                  <a16:creationId xmlns:a16="http://schemas.microsoft.com/office/drawing/2014/main" id="{14AE5CE8-179F-4637-B418-FCBB775F0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3201"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72">
              <a:extLst>
                <a:ext uri="{FF2B5EF4-FFF2-40B4-BE49-F238E27FC236}">
                  <a16:creationId xmlns:a16="http://schemas.microsoft.com/office/drawing/2014/main" id="{A887C011-3342-49F5-ABA6-21BC4E16F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9938"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3">
              <a:extLst>
                <a:ext uri="{FF2B5EF4-FFF2-40B4-BE49-F238E27FC236}">
                  <a16:creationId xmlns:a16="http://schemas.microsoft.com/office/drawing/2014/main" id="{59453A63-F4C1-484C-BD63-45BCF1F89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4811"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74">
              <a:extLst>
                <a:ext uri="{FF2B5EF4-FFF2-40B4-BE49-F238E27FC236}">
                  <a16:creationId xmlns:a16="http://schemas.microsoft.com/office/drawing/2014/main" id="{E32981CE-84F8-46C0-8DED-9AB671768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12763"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75">
              <a:extLst>
                <a:ext uri="{FF2B5EF4-FFF2-40B4-BE49-F238E27FC236}">
                  <a16:creationId xmlns:a16="http://schemas.microsoft.com/office/drawing/2014/main" id="{4534D7C6-DC5B-4AF8-9DA0-56212A899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7772"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77">
              <a:extLst>
                <a:ext uri="{FF2B5EF4-FFF2-40B4-BE49-F238E27FC236}">
                  <a16:creationId xmlns:a16="http://schemas.microsoft.com/office/drawing/2014/main" id="{B1BEA7AD-37D1-4AAA-8229-E3B97FE5C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13018"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85">
              <a:extLst>
                <a:ext uri="{FF2B5EF4-FFF2-40B4-BE49-F238E27FC236}">
                  <a16:creationId xmlns:a16="http://schemas.microsoft.com/office/drawing/2014/main" id="{D5C0F08C-8A9A-438B-A79C-56393D3A6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35588" y="647106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87">
              <a:extLst>
                <a:ext uri="{FF2B5EF4-FFF2-40B4-BE49-F238E27FC236}">
                  <a16:creationId xmlns:a16="http://schemas.microsoft.com/office/drawing/2014/main" id="{30753EBC-ED22-4E17-ABDA-227B5CFD06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747100" y="66673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8">
              <a:extLst>
                <a:ext uri="{FF2B5EF4-FFF2-40B4-BE49-F238E27FC236}">
                  <a16:creationId xmlns:a16="http://schemas.microsoft.com/office/drawing/2014/main" id="{661FC4FE-1390-4C3A-A6E8-B21ECCF7D2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0434" y="1697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6">
              <a:extLst>
                <a:ext uri="{FF2B5EF4-FFF2-40B4-BE49-F238E27FC236}">
                  <a16:creationId xmlns:a16="http://schemas.microsoft.com/office/drawing/2014/main" id="{DB8CC66A-2BF1-4B83-A9CC-115D9877B0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09765"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7710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 name="Rectangle 194">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5D3F3-7631-4D4A-BD24-F90DC725B2A6}"/>
              </a:ext>
            </a:extLst>
          </p:cNvPr>
          <p:cNvSpPr>
            <a:spLocks noGrp="1"/>
          </p:cNvSpPr>
          <p:nvPr>
            <p:ph type="title"/>
          </p:nvPr>
        </p:nvSpPr>
        <p:spPr>
          <a:xfrm>
            <a:off x="877326" y="1105647"/>
            <a:ext cx="3782139" cy="3621741"/>
          </a:xfrm>
        </p:spPr>
        <p:txBody>
          <a:bodyPr>
            <a:normAutofit/>
          </a:bodyPr>
          <a:lstStyle/>
          <a:p>
            <a:pPr algn="ctr"/>
            <a:r>
              <a:rPr lang="en-US" dirty="0"/>
              <a:t>Discussion and Questions </a:t>
            </a:r>
          </a:p>
        </p:txBody>
      </p:sp>
      <p:grpSp>
        <p:nvGrpSpPr>
          <p:cNvPr id="197" name="Group 196">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98"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28" name="Content Placeholder 2">
            <a:extLst>
              <a:ext uri="{FF2B5EF4-FFF2-40B4-BE49-F238E27FC236}">
                <a16:creationId xmlns:a16="http://schemas.microsoft.com/office/drawing/2014/main" id="{FD4AC432-F5C8-4B69-B274-302C2F1F6C46}"/>
              </a:ext>
            </a:extLst>
          </p:cNvPr>
          <p:cNvGraphicFramePr>
            <a:graphicFrameLocks noGrp="1"/>
          </p:cNvGraphicFramePr>
          <p:nvPr>
            <p:ph idx="1"/>
            <p:extLst>
              <p:ext uri="{D42A27DB-BD31-4B8C-83A1-F6EECF244321}">
                <p14:modId xmlns:p14="http://schemas.microsoft.com/office/powerpoint/2010/main" val="467236209"/>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704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C379-95EB-914C-A2E7-09BCB2DD21C7}"/>
              </a:ext>
            </a:extLst>
          </p:cNvPr>
          <p:cNvSpPr>
            <a:spLocks noGrp="1"/>
          </p:cNvSpPr>
          <p:nvPr>
            <p:ph type="title"/>
          </p:nvPr>
        </p:nvSpPr>
        <p:spPr/>
        <p:txBody>
          <a:bodyPr/>
          <a:lstStyle/>
          <a:p>
            <a:pPr algn="ctr"/>
            <a:r>
              <a:rPr lang="en-US" dirty="0"/>
              <a:t>Reference</a:t>
            </a:r>
          </a:p>
        </p:txBody>
      </p:sp>
      <p:sp>
        <p:nvSpPr>
          <p:cNvPr id="3" name="Content Placeholder 2">
            <a:extLst>
              <a:ext uri="{FF2B5EF4-FFF2-40B4-BE49-F238E27FC236}">
                <a16:creationId xmlns:a16="http://schemas.microsoft.com/office/drawing/2014/main" id="{F0B1D450-1EA8-FD4E-BA68-B7423A43B22D}"/>
              </a:ext>
            </a:extLst>
          </p:cNvPr>
          <p:cNvSpPr>
            <a:spLocks noGrp="1"/>
          </p:cNvSpPr>
          <p:nvPr>
            <p:ph idx="1"/>
          </p:nvPr>
        </p:nvSpPr>
        <p:spPr/>
        <p:txBody>
          <a:bodyPr>
            <a:normAutofit fontScale="77500" lnSpcReduction="20000"/>
          </a:bodyPr>
          <a:lstStyle/>
          <a:p>
            <a:r>
              <a:rPr lang="en-US" dirty="0" err="1"/>
              <a:t>Groer</a:t>
            </a:r>
            <a:r>
              <a:rPr lang="en-US" dirty="0"/>
              <a:t> CE, Schmid CL, Jaeger AM, Bohn LM. Agonist-directed interactions with specific beta-</a:t>
            </a:r>
            <a:r>
              <a:rPr lang="en-US" dirty="0" err="1"/>
              <a:t>arrestins</a:t>
            </a:r>
            <a:r>
              <a:rPr lang="en-US" dirty="0"/>
              <a:t> determine mu-opioid receptor trafficking, ubiquitination, and dephosphorylation. J Biol Chem. 2011 Sep 9;286(36):31731-41. </a:t>
            </a:r>
            <a:r>
              <a:rPr lang="en-US" dirty="0" err="1"/>
              <a:t>doi</a:t>
            </a:r>
            <a:r>
              <a:rPr lang="en-US" dirty="0"/>
              <a:t>: 10.1074/jbc.M111.248310. </a:t>
            </a:r>
            <a:r>
              <a:rPr lang="en-US" dirty="0" err="1"/>
              <a:t>Epub</a:t>
            </a:r>
            <a:r>
              <a:rPr lang="en-US" dirty="0"/>
              <a:t> 2011 Jul 14. PMID: 21757712; PMCID: PMC3173119.</a:t>
            </a:r>
          </a:p>
          <a:p>
            <a:r>
              <a:rPr lang="en-US" dirty="0" err="1"/>
              <a:t>Raehal</a:t>
            </a:r>
            <a:r>
              <a:rPr lang="en-US" dirty="0"/>
              <a:t> KM, Bohn LM. The role of beta-arrestin2 in the severity of antinociceptive tolerance and physical dependence induced by different opioid pain therapeutics. Neuropharmacology. 2011 Jan;60(1):58-65. </a:t>
            </a:r>
            <a:r>
              <a:rPr lang="en-US" dirty="0" err="1"/>
              <a:t>doi</a:t>
            </a:r>
            <a:r>
              <a:rPr lang="en-US" dirty="0"/>
              <a:t>: 10.1016/j.neuropharm.2010.08.003. </a:t>
            </a:r>
            <a:r>
              <a:rPr lang="en-US" dirty="0" err="1"/>
              <a:t>Epub</a:t>
            </a:r>
            <a:r>
              <a:rPr lang="en-US" dirty="0"/>
              <a:t> 2010 Aug 14. PMID: 20713067; PMCID: PMC2981657.</a:t>
            </a:r>
          </a:p>
          <a:p>
            <a:r>
              <a:rPr lang="en-US" dirty="0"/>
              <a:t>Sun J, Chen SR, Chen H, Pan HL. </a:t>
            </a:r>
            <a:r>
              <a:rPr lang="el-GR" dirty="0"/>
              <a:t>μ-</a:t>
            </a:r>
            <a:r>
              <a:rPr lang="en-US" dirty="0"/>
              <a:t>Opioid receptors in primary sensory neurons are essential for opioid analgesic effect on acute and inflammatory pain and opioid-induced hyperalgesia. J Physiol. 2019 Mar;597(6):1661-1675. </a:t>
            </a:r>
            <a:r>
              <a:rPr lang="en-US" dirty="0" err="1"/>
              <a:t>doi</a:t>
            </a:r>
            <a:r>
              <a:rPr lang="en-US" dirty="0"/>
              <a:t>: 10.1113/JP277428. </a:t>
            </a:r>
            <a:r>
              <a:rPr lang="en-US" dirty="0" err="1"/>
              <a:t>Epub</a:t>
            </a:r>
            <a:r>
              <a:rPr lang="en-US" dirty="0"/>
              <a:t> 2019 Jan 16. PMID: 30578671; PMCID: PMC6418757.</a:t>
            </a:r>
          </a:p>
        </p:txBody>
      </p:sp>
    </p:spTree>
    <p:extLst>
      <p:ext uri="{BB962C8B-B14F-4D97-AF65-F5344CB8AC3E}">
        <p14:creationId xmlns:p14="http://schemas.microsoft.com/office/powerpoint/2010/main" val="14257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466A-1EAC-904D-A154-05AABB7481C0}"/>
              </a:ext>
            </a:extLst>
          </p:cNvPr>
          <p:cNvSpPr>
            <a:spLocks noGrp="1"/>
          </p:cNvSpPr>
          <p:nvPr>
            <p:ph type="title"/>
          </p:nvPr>
        </p:nvSpPr>
        <p:spPr/>
        <p:txBody>
          <a:bodyPr/>
          <a:lstStyle/>
          <a:p>
            <a:pPr algn="ctr"/>
            <a:r>
              <a:rPr lang="en-US" dirty="0"/>
              <a:t>Supporting Character </a:t>
            </a:r>
          </a:p>
        </p:txBody>
      </p:sp>
      <p:sp>
        <p:nvSpPr>
          <p:cNvPr id="3" name="Content Placeholder 2">
            <a:extLst>
              <a:ext uri="{FF2B5EF4-FFF2-40B4-BE49-F238E27FC236}">
                <a16:creationId xmlns:a16="http://schemas.microsoft.com/office/drawing/2014/main" id="{BB5DA38A-EE73-0B41-973E-46B9E90F8404}"/>
              </a:ext>
            </a:extLst>
          </p:cNvPr>
          <p:cNvSpPr>
            <a:spLocks noGrp="1"/>
          </p:cNvSpPr>
          <p:nvPr>
            <p:ph idx="1"/>
          </p:nvPr>
        </p:nvSpPr>
        <p:spPr/>
        <p:txBody>
          <a:bodyPr/>
          <a:lstStyle/>
          <a:p>
            <a:r>
              <a:rPr lang="en-US" dirty="0"/>
              <a:t>GPCR- G protein- coupled receptors</a:t>
            </a:r>
          </a:p>
          <a:p>
            <a:r>
              <a:rPr lang="en-US" dirty="0"/>
              <a:t>Primary sensor neurons</a:t>
            </a:r>
          </a:p>
          <a:p>
            <a:r>
              <a:rPr lang="en-US" dirty="0"/>
              <a:t>Spinal dorsal horn neurons</a:t>
            </a:r>
          </a:p>
          <a:p>
            <a:endParaRPr lang="en-US" dirty="0"/>
          </a:p>
        </p:txBody>
      </p:sp>
    </p:spTree>
    <p:extLst>
      <p:ext uri="{BB962C8B-B14F-4D97-AF65-F5344CB8AC3E}">
        <p14:creationId xmlns:p14="http://schemas.microsoft.com/office/powerpoint/2010/main" val="181506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4776B-A2A8-0C4D-B58E-55014D16E95A}"/>
              </a:ext>
            </a:extLst>
          </p:cNvPr>
          <p:cNvSpPr>
            <a:spLocks noGrp="1"/>
          </p:cNvSpPr>
          <p:nvPr>
            <p:ph type="title"/>
          </p:nvPr>
        </p:nvSpPr>
        <p:spPr>
          <a:xfrm>
            <a:off x="803932" y="571500"/>
            <a:ext cx="5110909" cy="1691969"/>
          </a:xfrm>
        </p:spPr>
        <p:txBody>
          <a:bodyPr>
            <a:normAutofit/>
          </a:bodyPr>
          <a:lstStyle/>
          <a:p>
            <a:pPr algn="ctr"/>
            <a:r>
              <a:rPr lang="en-US" dirty="0"/>
              <a:t>Pain</a:t>
            </a:r>
          </a:p>
        </p:txBody>
      </p:sp>
      <p:sp>
        <p:nvSpPr>
          <p:cNvPr id="3" name="Content Placeholder 2">
            <a:extLst>
              <a:ext uri="{FF2B5EF4-FFF2-40B4-BE49-F238E27FC236}">
                <a16:creationId xmlns:a16="http://schemas.microsoft.com/office/drawing/2014/main" id="{6C7D24DE-020F-FB4C-8EEB-B92350318246}"/>
              </a:ext>
            </a:extLst>
          </p:cNvPr>
          <p:cNvSpPr>
            <a:spLocks noGrp="1"/>
          </p:cNvSpPr>
          <p:nvPr>
            <p:ph idx="1"/>
          </p:nvPr>
        </p:nvSpPr>
        <p:spPr>
          <a:xfrm>
            <a:off x="1066799" y="2415379"/>
            <a:ext cx="4539129" cy="3699747"/>
          </a:xfrm>
        </p:spPr>
        <p:txBody>
          <a:bodyPr>
            <a:normAutofit/>
          </a:bodyPr>
          <a:lstStyle/>
          <a:p>
            <a:pPr>
              <a:lnSpc>
                <a:spcPct val="140000"/>
              </a:lnSpc>
            </a:pPr>
            <a:r>
              <a:rPr lang="en-US" sz="1400" dirty="0"/>
              <a:t>Congenital insensitivity to pain (CIP)/ congenital analgesia</a:t>
            </a:r>
          </a:p>
          <a:p>
            <a:pPr>
              <a:lnSpc>
                <a:spcPct val="140000"/>
              </a:lnSpc>
            </a:pPr>
            <a:r>
              <a:rPr lang="en-US" sz="1400" dirty="0"/>
              <a:t>Chronic pain </a:t>
            </a:r>
          </a:p>
          <a:p>
            <a:pPr>
              <a:lnSpc>
                <a:spcPct val="140000"/>
              </a:lnSpc>
            </a:pPr>
            <a:r>
              <a:rPr lang="en-US" sz="1400" dirty="0"/>
              <a:t>Is not always physical</a:t>
            </a:r>
          </a:p>
          <a:p>
            <a:pPr>
              <a:lnSpc>
                <a:spcPct val="140000"/>
              </a:lnSpc>
            </a:pPr>
            <a:r>
              <a:rPr lang="en-US" sz="1400" dirty="0"/>
              <a:t>Tickling </a:t>
            </a:r>
          </a:p>
          <a:p>
            <a:pPr>
              <a:lnSpc>
                <a:spcPct val="140000"/>
              </a:lnSpc>
            </a:pPr>
            <a:r>
              <a:rPr lang="en-US" sz="1400" dirty="0"/>
              <a:t>Nociceptors</a:t>
            </a:r>
          </a:p>
        </p:txBody>
      </p:sp>
      <p:pic>
        <p:nvPicPr>
          <p:cNvPr id="1026" name="Picture 2" descr="Lolcats - hand - LOL at Funny Cat Memes - Funny cat pictures with words on  them - lol | cat memes | funny cats | funny cat pictures with words on">
            <a:extLst>
              <a:ext uri="{FF2B5EF4-FFF2-40B4-BE49-F238E27FC236}">
                <a16:creationId xmlns:a16="http://schemas.microsoft.com/office/drawing/2014/main" id="{B0E49FDC-4A45-C842-8166-E752AFE33D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1" r="6372" b="-3"/>
          <a:stretch/>
        </p:blipFill>
        <p:spPr bwMode="auto">
          <a:xfrm>
            <a:off x="6102526" y="80245"/>
            <a:ext cx="5489000"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004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7" name="Group 26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68"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326" name="Rectangle 325">
            <a:extLst>
              <a:ext uri="{FF2B5EF4-FFF2-40B4-BE49-F238E27FC236}">
                <a16:creationId xmlns:a16="http://schemas.microsoft.com/office/drawing/2014/main" id="{2E04340B-F343-4C6B-A55C-E7C0DB272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8" name="Rectangle 327">
            <a:extLst>
              <a:ext uri="{FF2B5EF4-FFF2-40B4-BE49-F238E27FC236}">
                <a16:creationId xmlns:a16="http://schemas.microsoft.com/office/drawing/2014/main" id="{7E2DCBB0-5BC0-46A2-A9A8-9DD17C2D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66B95-CA22-324F-B24E-BED2925C5E5F}"/>
              </a:ext>
            </a:extLst>
          </p:cNvPr>
          <p:cNvSpPr>
            <a:spLocks noGrp="1"/>
          </p:cNvSpPr>
          <p:nvPr>
            <p:ph type="title"/>
          </p:nvPr>
        </p:nvSpPr>
        <p:spPr>
          <a:xfrm>
            <a:off x="865605" y="4591247"/>
            <a:ext cx="10460790" cy="996785"/>
          </a:xfrm>
        </p:spPr>
        <p:txBody>
          <a:bodyPr vert="horz" lIns="91440" tIns="45720" rIns="91440" bIns="45720" rtlCol="0" anchor="b">
            <a:normAutofit/>
          </a:bodyPr>
          <a:lstStyle/>
          <a:p>
            <a:pPr algn="ctr"/>
            <a:r>
              <a:rPr lang="en-US" sz="4400" dirty="0"/>
              <a:t>Nociceptors </a:t>
            </a:r>
          </a:p>
        </p:txBody>
      </p:sp>
      <p:sp>
        <p:nvSpPr>
          <p:cNvPr id="3" name="Content Placeholder 2">
            <a:extLst>
              <a:ext uri="{FF2B5EF4-FFF2-40B4-BE49-F238E27FC236}">
                <a16:creationId xmlns:a16="http://schemas.microsoft.com/office/drawing/2014/main" id="{2463ACBD-6AB7-D743-A956-ED4AB6704397}"/>
              </a:ext>
            </a:extLst>
          </p:cNvPr>
          <p:cNvSpPr>
            <a:spLocks noGrp="1"/>
          </p:cNvSpPr>
          <p:nvPr>
            <p:ph idx="1"/>
          </p:nvPr>
        </p:nvSpPr>
        <p:spPr>
          <a:xfrm>
            <a:off x="2105302" y="5652806"/>
            <a:ext cx="7981397" cy="930066"/>
          </a:xfrm>
        </p:spPr>
        <p:txBody>
          <a:bodyPr vert="horz" lIns="91440" tIns="45720" rIns="91440" bIns="45720" rtlCol="0">
            <a:normAutofit/>
          </a:bodyPr>
          <a:lstStyle/>
          <a:p>
            <a:pPr marL="0" indent="0" algn="ctr">
              <a:buNone/>
            </a:pPr>
            <a:r>
              <a:rPr lang="en-US" sz="1400" cap="all" spc="600" dirty="0"/>
              <a:t> receptors exists to feel all and any pain good or bad</a:t>
            </a:r>
          </a:p>
        </p:txBody>
      </p:sp>
      <p:pic>
        <p:nvPicPr>
          <p:cNvPr id="2052" name="Picture 4" descr="Pain Pathways - The General Pain Pathway - Activation of First Order  Neurons - TeachMePhysiology">
            <a:extLst>
              <a:ext uri="{FF2B5EF4-FFF2-40B4-BE49-F238E27FC236}">
                <a16:creationId xmlns:a16="http://schemas.microsoft.com/office/drawing/2014/main" id="{21C1DDDC-3780-0642-B4CD-8FAE0F7A3A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0927" y="805294"/>
            <a:ext cx="2633101" cy="26213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ioids don't have to be addictive – the new versions will treat pain  without triggering pleasure">
            <a:extLst>
              <a:ext uri="{FF2B5EF4-FFF2-40B4-BE49-F238E27FC236}">
                <a16:creationId xmlns:a16="http://schemas.microsoft.com/office/drawing/2014/main" id="{31B5D504-7C84-7948-AEA2-975773A1A6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4234" y="818363"/>
            <a:ext cx="2723531" cy="26213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ews | Wu Tsai Neurosciences Institute">
            <a:extLst>
              <a:ext uri="{FF2B5EF4-FFF2-40B4-BE49-F238E27FC236}">
                <a16:creationId xmlns:a16="http://schemas.microsoft.com/office/drawing/2014/main" id="{61AB8938-6BD3-344A-8E0F-86311B933D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75458" y="805294"/>
            <a:ext cx="2828847" cy="2621399"/>
          </a:xfrm>
          <a:prstGeom prst="rect">
            <a:avLst/>
          </a:prstGeom>
          <a:noFill/>
          <a:extLst>
            <a:ext uri="{909E8E84-426E-40DD-AFC4-6F175D3DCCD1}">
              <a14:hiddenFill xmlns:a14="http://schemas.microsoft.com/office/drawing/2010/main">
                <a:solidFill>
                  <a:srgbClr val="FFFFFF"/>
                </a:solidFill>
              </a14:hiddenFill>
            </a:ext>
          </a:extLst>
        </p:spPr>
      </p:pic>
      <p:grpSp>
        <p:nvGrpSpPr>
          <p:cNvPr id="330" name="Group 329">
            <a:extLst>
              <a:ext uri="{FF2B5EF4-FFF2-40B4-BE49-F238E27FC236}">
                <a16:creationId xmlns:a16="http://schemas.microsoft.com/office/drawing/2014/main" id="{BD2CE819-C499-4310-82F3-44A6D2467F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3928636"/>
            <a:ext cx="12157773" cy="494218"/>
            <a:chOff x="18956" y="5952517"/>
            <a:chExt cx="12157773" cy="494218"/>
          </a:xfrm>
          <a:solidFill>
            <a:schemeClr val="bg2">
              <a:lumMod val="90000"/>
            </a:schemeClr>
          </a:solidFill>
        </p:grpSpPr>
        <p:sp>
          <p:nvSpPr>
            <p:cNvPr id="331" name="Freeform 10">
              <a:extLst>
                <a:ext uri="{FF2B5EF4-FFF2-40B4-BE49-F238E27FC236}">
                  <a16:creationId xmlns:a16="http://schemas.microsoft.com/office/drawing/2014/main" id="{F28AA028-2428-4227-A0F8-204BE0F9C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Freeform 15">
              <a:extLst>
                <a:ext uri="{FF2B5EF4-FFF2-40B4-BE49-F238E27FC236}">
                  <a16:creationId xmlns:a16="http://schemas.microsoft.com/office/drawing/2014/main" id="{1824F982-226A-459A-9AEF-EAEDC55CF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Freeform 18">
              <a:extLst>
                <a:ext uri="{FF2B5EF4-FFF2-40B4-BE49-F238E27FC236}">
                  <a16:creationId xmlns:a16="http://schemas.microsoft.com/office/drawing/2014/main" id="{BF2C212D-E918-4B81-9B6A-BE683E5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Freeform 22">
              <a:extLst>
                <a:ext uri="{FF2B5EF4-FFF2-40B4-BE49-F238E27FC236}">
                  <a16:creationId xmlns:a16="http://schemas.microsoft.com/office/drawing/2014/main" id="{C647ED84-20D8-4C7E-A782-68C12B71D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5" name="Freeform 8">
              <a:extLst>
                <a:ext uri="{FF2B5EF4-FFF2-40B4-BE49-F238E27FC236}">
                  <a16:creationId xmlns:a16="http://schemas.microsoft.com/office/drawing/2014/main" id="{FAA41150-182D-4EAA-B2C0-55F91900BD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6" name="Freeform 19">
              <a:extLst>
                <a:ext uri="{FF2B5EF4-FFF2-40B4-BE49-F238E27FC236}">
                  <a16:creationId xmlns:a16="http://schemas.microsoft.com/office/drawing/2014/main" id="{B644C1A8-C9EC-4514-95E4-7483175D8E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7" name="Freeform 20">
              <a:extLst>
                <a:ext uri="{FF2B5EF4-FFF2-40B4-BE49-F238E27FC236}">
                  <a16:creationId xmlns:a16="http://schemas.microsoft.com/office/drawing/2014/main" id="{55A2F137-C9FC-4234-9C56-4867BC969E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8" name="Freeform 23">
              <a:extLst>
                <a:ext uri="{FF2B5EF4-FFF2-40B4-BE49-F238E27FC236}">
                  <a16:creationId xmlns:a16="http://schemas.microsoft.com/office/drawing/2014/main" id="{ABB3492D-244F-4B0C-8E00-7EFBA71365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9" name="Freeform 26">
              <a:extLst>
                <a:ext uri="{FF2B5EF4-FFF2-40B4-BE49-F238E27FC236}">
                  <a16:creationId xmlns:a16="http://schemas.microsoft.com/office/drawing/2014/main" id="{3A0A10FB-3C3B-4E9D-BEBB-AD5ACC0BBC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0" name="Freeform 27">
              <a:extLst>
                <a:ext uri="{FF2B5EF4-FFF2-40B4-BE49-F238E27FC236}">
                  <a16:creationId xmlns:a16="http://schemas.microsoft.com/office/drawing/2014/main" id="{C930EBF4-B2BD-49D0-B48C-272B86757C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1" name="Freeform 28">
              <a:extLst>
                <a:ext uri="{FF2B5EF4-FFF2-40B4-BE49-F238E27FC236}">
                  <a16:creationId xmlns:a16="http://schemas.microsoft.com/office/drawing/2014/main" id="{E825B040-24AC-4F08-A690-11D43FA20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2" name="Freeform 30">
              <a:extLst>
                <a:ext uri="{FF2B5EF4-FFF2-40B4-BE49-F238E27FC236}">
                  <a16:creationId xmlns:a16="http://schemas.microsoft.com/office/drawing/2014/main" id="{A2BB875A-EFBF-48DD-AA4B-6D39B1B15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3" name="Freeform 43">
              <a:extLst>
                <a:ext uri="{FF2B5EF4-FFF2-40B4-BE49-F238E27FC236}">
                  <a16:creationId xmlns:a16="http://schemas.microsoft.com/office/drawing/2014/main" id="{F9F4AF39-72FB-4DFF-99F8-9F7BB38822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4" name="Freeform 51">
              <a:extLst>
                <a:ext uri="{FF2B5EF4-FFF2-40B4-BE49-F238E27FC236}">
                  <a16:creationId xmlns:a16="http://schemas.microsoft.com/office/drawing/2014/main" id="{955D57F0-8D5E-46E4-917D-E9AC775EDF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Freeform 52">
              <a:extLst>
                <a:ext uri="{FF2B5EF4-FFF2-40B4-BE49-F238E27FC236}">
                  <a16:creationId xmlns:a16="http://schemas.microsoft.com/office/drawing/2014/main" id="{534FC583-E02C-4776-8D20-5B50DAFCA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Freeform 53">
              <a:extLst>
                <a:ext uri="{FF2B5EF4-FFF2-40B4-BE49-F238E27FC236}">
                  <a16:creationId xmlns:a16="http://schemas.microsoft.com/office/drawing/2014/main" id="{16AFB4FC-B21F-4D87-A863-ECE9789EDF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7" name="Freeform 54">
              <a:extLst>
                <a:ext uri="{FF2B5EF4-FFF2-40B4-BE49-F238E27FC236}">
                  <a16:creationId xmlns:a16="http://schemas.microsoft.com/office/drawing/2014/main" id="{C52A40B7-D5C9-46A0-8E78-A5EA3569A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8" name="Freeform 55">
              <a:extLst>
                <a:ext uri="{FF2B5EF4-FFF2-40B4-BE49-F238E27FC236}">
                  <a16:creationId xmlns:a16="http://schemas.microsoft.com/office/drawing/2014/main" id="{BD1A6AFA-7B77-4763-8FE7-2274E0549F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9" name="Freeform 56">
              <a:extLst>
                <a:ext uri="{FF2B5EF4-FFF2-40B4-BE49-F238E27FC236}">
                  <a16:creationId xmlns:a16="http://schemas.microsoft.com/office/drawing/2014/main" id="{A160CBC5-9AD6-48E1-93BC-AB7EBF5EA2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0" name="Freeform 57">
              <a:extLst>
                <a:ext uri="{FF2B5EF4-FFF2-40B4-BE49-F238E27FC236}">
                  <a16:creationId xmlns:a16="http://schemas.microsoft.com/office/drawing/2014/main" id="{FE58E794-FFA5-4CEE-B535-07DCBF3AD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1" name="Freeform 59">
              <a:extLst>
                <a:ext uri="{FF2B5EF4-FFF2-40B4-BE49-F238E27FC236}">
                  <a16:creationId xmlns:a16="http://schemas.microsoft.com/office/drawing/2014/main" id="{6E412B1D-86B6-4B43-AA3A-42442669B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2" name="Freeform 60">
              <a:extLst>
                <a:ext uri="{FF2B5EF4-FFF2-40B4-BE49-F238E27FC236}">
                  <a16:creationId xmlns:a16="http://schemas.microsoft.com/office/drawing/2014/main" id="{D70FDB13-65B6-458B-ACEE-DA80861134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3" name="Freeform 61">
              <a:extLst>
                <a:ext uri="{FF2B5EF4-FFF2-40B4-BE49-F238E27FC236}">
                  <a16:creationId xmlns:a16="http://schemas.microsoft.com/office/drawing/2014/main" id="{6D057B64-342D-4567-96DA-8303A14B1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4" name="Freeform 5">
              <a:extLst>
                <a:ext uri="{FF2B5EF4-FFF2-40B4-BE49-F238E27FC236}">
                  <a16:creationId xmlns:a16="http://schemas.microsoft.com/office/drawing/2014/main" id="{B099BA1A-AC5A-48D1-89C4-72E3175429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5" name="Freeform 6">
              <a:extLst>
                <a:ext uri="{FF2B5EF4-FFF2-40B4-BE49-F238E27FC236}">
                  <a16:creationId xmlns:a16="http://schemas.microsoft.com/office/drawing/2014/main" id="{43D9E18D-B1C2-4F90-93A2-93EA02BC53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6" name="Freeform 7">
              <a:extLst>
                <a:ext uri="{FF2B5EF4-FFF2-40B4-BE49-F238E27FC236}">
                  <a16:creationId xmlns:a16="http://schemas.microsoft.com/office/drawing/2014/main" id="{80CD9DBA-E34F-402A-872E-AB8C0D1E5F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7" name="Freeform 8">
              <a:extLst>
                <a:ext uri="{FF2B5EF4-FFF2-40B4-BE49-F238E27FC236}">
                  <a16:creationId xmlns:a16="http://schemas.microsoft.com/office/drawing/2014/main" id="{D9FFBE32-6888-4252-989C-2AA3398CFF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8" name="Freeform 9">
              <a:extLst>
                <a:ext uri="{FF2B5EF4-FFF2-40B4-BE49-F238E27FC236}">
                  <a16:creationId xmlns:a16="http://schemas.microsoft.com/office/drawing/2014/main" id="{23CE3E82-A427-4B73-AF8F-BF0FDFF2A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9" name="Freeform 11">
              <a:extLst>
                <a:ext uri="{FF2B5EF4-FFF2-40B4-BE49-F238E27FC236}">
                  <a16:creationId xmlns:a16="http://schemas.microsoft.com/office/drawing/2014/main" id="{6A9CFBA0-8BD1-4B44-AAC6-BF6B60D1D2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0" name="Freeform 12">
              <a:extLst>
                <a:ext uri="{FF2B5EF4-FFF2-40B4-BE49-F238E27FC236}">
                  <a16:creationId xmlns:a16="http://schemas.microsoft.com/office/drawing/2014/main" id="{55E169CC-FA65-4507-B612-45695B7E0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1" name="Freeform 13">
              <a:extLst>
                <a:ext uri="{FF2B5EF4-FFF2-40B4-BE49-F238E27FC236}">
                  <a16:creationId xmlns:a16="http://schemas.microsoft.com/office/drawing/2014/main" id="{7931C600-1F3C-4604-903C-E291649F8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2" name="Freeform 14">
              <a:extLst>
                <a:ext uri="{FF2B5EF4-FFF2-40B4-BE49-F238E27FC236}">
                  <a16:creationId xmlns:a16="http://schemas.microsoft.com/office/drawing/2014/main" id="{5A36158E-7F42-4202-A0F9-52C3073FCE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3" name="Freeform 16">
              <a:extLst>
                <a:ext uri="{FF2B5EF4-FFF2-40B4-BE49-F238E27FC236}">
                  <a16:creationId xmlns:a16="http://schemas.microsoft.com/office/drawing/2014/main" id="{55C24F85-EFDA-4BF6-BC05-171BEE27B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4" name="Freeform 17">
              <a:extLst>
                <a:ext uri="{FF2B5EF4-FFF2-40B4-BE49-F238E27FC236}">
                  <a16:creationId xmlns:a16="http://schemas.microsoft.com/office/drawing/2014/main" id="{2066B583-A980-44B7-B55B-B2CA6A92CF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21">
              <a:extLst>
                <a:ext uri="{FF2B5EF4-FFF2-40B4-BE49-F238E27FC236}">
                  <a16:creationId xmlns:a16="http://schemas.microsoft.com/office/drawing/2014/main" id="{68DFE10C-2655-4366-9243-A5BF3B4E2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6" name="Freeform 25">
              <a:extLst>
                <a:ext uri="{FF2B5EF4-FFF2-40B4-BE49-F238E27FC236}">
                  <a16:creationId xmlns:a16="http://schemas.microsoft.com/office/drawing/2014/main" id="{CE73AB87-B8F1-4A56-9236-379C609B8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7" name="Freeform 29">
              <a:extLst>
                <a:ext uri="{FF2B5EF4-FFF2-40B4-BE49-F238E27FC236}">
                  <a16:creationId xmlns:a16="http://schemas.microsoft.com/office/drawing/2014/main" id="{CED44ABE-DC6B-4BA5-982A-69C8BBAF52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8" name="Freeform 31">
              <a:extLst>
                <a:ext uri="{FF2B5EF4-FFF2-40B4-BE49-F238E27FC236}">
                  <a16:creationId xmlns:a16="http://schemas.microsoft.com/office/drawing/2014/main" id="{81E0CCA0-7533-44F0-8534-3C5703E13A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9" name="Freeform 32">
              <a:extLst>
                <a:ext uri="{FF2B5EF4-FFF2-40B4-BE49-F238E27FC236}">
                  <a16:creationId xmlns:a16="http://schemas.microsoft.com/office/drawing/2014/main" id="{4129EA10-EA55-4D8B-A126-5B79B67BD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33">
              <a:extLst>
                <a:ext uri="{FF2B5EF4-FFF2-40B4-BE49-F238E27FC236}">
                  <a16:creationId xmlns:a16="http://schemas.microsoft.com/office/drawing/2014/main" id="{0311E173-9DC0-4867-B638-87A5AE41D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34">
              <a:extLst>
                <a:ext uri="{FF2B5EF4-FFF2-40B4-BE49-F238E27FC236}">
                  <a16:creationId xmlns:a16="http://schemas.microsoft.com/office/drawing/2014/main" id="{0A34CEA6-0B5F-4305-8417-49F6B18F2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Freeform 35">
              <a:extLst>
                <a:ext uri="{FF2B5EF4-FFF2-40B4-BE49-F238E27FC236}">
                  <a16:creationId xmlns:a16="http://schemas.microsoft.com/office/drawing/2014/main" id="{9DC56F10-1589-454E-8E14-D2BD18408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Freeform 36">
              <a:extLst>
                <a:ext uri="{FF2B5EF4-FFF2-40B4-BE49-F238E27FC236}">
                  <a16:creationId xmlns:a16="http://schemas.microsoft.com/office/drawing/2014/main" id="{89D30F69-D29B-419E-94D9-B2777C85C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Freeform 37">
              <a:extLst>
                <a:ext uri="{FF2B5EF4-FFF2-40B4-BE49-F238E27FC236}">
                  <a16:creationId xmlns:a16="http://schemas.microsoft.com/office/drawing/2014/main" id="{8D16CF2C-A41B-45F2-A0C8-0B54BC6F93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Freeform 38">
              <a:extLst>
                <a:ext uri="{FF2B5EF4-FFF2-40B4-BE49-F238E27FC236}">
                  <a16:creationId xmlns:a16="http://schemas.microsoft.com/office/drawing/2014/main" id="{D918ED98-1D0A-4DBE-8786-DD6C06F00D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Freeform 39">
              <a:extLst>
                <a:ext uri="{FF2B5EF4-FFF2-40B4-BE49-F238E27FC236}">
                  <a16:creationId xmlns:a16="http://schemas.microsoft.com/office/drawing/2014/main" id="{BF989FDC-4AAE-4E60-8570-223AAAE677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Freeform 40">
              <a:extLst>
                <a:ext uri="{FF2B5EF4-FFF2-40B4-BE49-F238E27FC236}">
                  <a16:creationId xmlns:a16="http://schemas.microsoft.com/office/drawing/2014/main" id="{32FE2AD7-8009-4B79-B351-B88D9A458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Freeform 41">
              <a:extLst>
                <a:ext uri="{FF2B5EF4-FFF2-40B4-BE49-F238E27FC236}">
                  <a16:creationId xmlns:a16="http://schemas.microsoft.com/office/drawing/2014/main" id="{D68AE2E1-992D-4554-8E11-85CF7691EE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Freeform 42">
              <a:extLst>
                <a:ext uri="{FF2B5EF4-FFF2-40B4-BE49-F238E27FC236}">
                  <a16:creationId xmlns:a16="http://schemas.microsoft.com/office/drawing/2014/main" id="{D7105173-7834-4D35-BEBA-1F1D42049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Freeform 44">
              <a:extLst>
                <a:ext uri="{FF2B5EF4-FFF2-40B4-BE49-F238E27FC236}">
                  <a16:creationId xmlns:a16="http://schemas.microsoft.com/office/drawing/2014/main" id="{9DA0548E-E8C9-49DA-859B-C47D003AB6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Freeform 45">
              <a:extLst>
                <a:ext uri="{FF2B5EF4-FFF2-40B4-BE49-F238E27FC236}">
                  <a16:creationId xmlns:a16="http://schemas.microsoft.com/office/drawing/2014/main" id="{D08628CA-A3B6-43ED-9AE5-0CC4B08FBF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Freeform 46">
              <a:extLst>
                <a:ext uri="{FF2B5EF4-FFF2-40B4-BE49-F238E27FC236}">
                  <a16:creationId xmlns:a16="http://schemas.microsoft.com/office/drawing/2014/main" id="{3D4D0725-A855-4BB1-8361-85D1F5AC9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Freeform 47">
              <a:extLst>
                <a:ext uri="{FF2B5EF4-FFF2-40B4-BE49-F238E27FC236}">
                  <a16:creationId xmlns:a16="http://schemas.microsoft.com/office/drawing/2014/main" id="{68FB3084-2668-41CE-A5E5-D370780E69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Freeform 48">
              <a:extLst>
                <a:ext uri="{FF2B5EF4-FFF2-40B4-BE49-F238E27FC236}">
                  <a16:creationId xmlns:a16="http://schemas.microsoft.com/office/drawing/2014/main" id="{BF80AD25-431E-4D6F-B264-5CFF7EDDB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Freeform 49">
              <a:extLst>
                <a:ext uri="{FF2B5EF4-FFF2-40B4-BE49-F238E27FC236}">
                  <a16:creationId xmlns:a16="http://schemas.microsoft.com/office/drawing/2014/main" id="{2ECC5D79-DA0C-4D8C-B52B-6644006C1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6" name="Freeform 8">
              <a:extLst>
                <a:ext uri="{FF2B5EF4-FFF2-40B4-BE49-F238E27FC236}">
                  <a16:creationId xmlns:a16="http://schemas.microsoft.com/office/drawing/2014/main" id="{428B6FEB-D817-454B-8809-1D4E33609D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7" name="Freeform 106">
              <a:extLst>
                <a:ext uri="{FF2B5EF4-FFF2-40B4-BE49-F238E27FC236}">
                  <a16:creationId xmlns:a16="http://schemas.microsoft.com/office/drawing/2014/main" id="{4A9BD6BC-A9DD-41D3-B521-D982BC013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8" name="Freeform 19">
              <a:extLst>
                <a:ext uri="{FF2B5EF4-FFF2-40B4-BE49-F238E27FC236}">
                  <a16:creationId xmlns:a16="http://schemas.microsoft.com/office/drawing/2014/main" id="{1A09FD94-6E64-4EA5-BB6C-C99DDCECD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9" name="Freeform 20">
              <a:extLst>
                <a:ext uri="{FF2B5EF4-FFF2-40B4-BE49-F238E27FC236}">
                  <a16:creationId xmlns:a16="http://schemas.microsoft.com/office/drawing/2014/main" id="{79C10993-D9D8-4F94-8A71-087B510F15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0" name="Freeform 26">
              <a:extLst>
                <a:ext uri="{FF2B5EF4-FFF2-40B4-BE49-F238E27FC236}">
                  <a16:creationId xmlns:a16="http://schemas.microsoft.com/office/drawing/2014/main" id="{B33A2B41-E3FE-4C55-A4D0-95EC0E81A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1" name="Freeform 27">
              <a:extLst>
                <a:ext uri="{FF2B5EF4-FFF2-40B4-BE49-F238E27FC236}">
                  <a16:creationId xmlns:a16="http://schemas.microsoft.com/office/drawing/2014/main" id="{C16F6422-F23A-43D6-8937-1E2A6653F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2" name="Freeform 28">
              <a:extLst>
                <a:ext uri="{FF2B5EF4-FFF2-40B4-BE49-F238E27FC236}">
                  <a16:creationId xmlns:a16="http://schemas.microsoft.com/office/drawing/2014/main" id="{366FE51B-CB95-43EB-B37A-7932BFD65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3" name="Freeform 55">
              <a:extLst>
                <a:ext uri="{FF2B5EF4-FFF2-40B4-BE49-F238E27FC236}">
                  <a16:creationId xmlns:a16="http://schemas.microsoft.com/office/drawing/2014/main" id="{D75FBD71-8F0D-4F68-AE8C-B8EDA91D7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4" name="Freeform 56">
              <a:extLst>
                <a:ext uri="{FF2B5EF4-FFF2-40B4-BE49-F238E27FC236}">
                  <a16:creationId xmlns:a16="http://schemas.microsoft.com/office/drawing/2014/main" id="{0BEE9CFC-F9D3-4A30-9A24-272BCEE057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5" name="Freeform 57">
              <a:extLst>
                <a:ext uri="{FF2B5EF4-FFF2-40B4-BE49-F238E27FC236}">
                  <a16:creationId xmlns:a16="http://schemas.microsoft.com/office/drawing/2014/main" id="{AABDA984-556E-4551-8263-17E1783D07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6" name="Freeform 60">
              <a:extLst>
                <a:ext uri="{FF2B5EF4-FFF2-40B4-BE49-F238E27FC236}">
                  <a16:creationId xmlns:a16="http://schemas.microsoft.com/office/drawing/2014/main" id="{E1292FC0-011C-4AF3-B0B9-31991B302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7" name="Freeform 61">
              <a:extLst>
                <a:ext uri="{FF2B5EF4-FFF2-40B4-BE49-F238E27FC236}">
                  <a16:creationId xmlns:a16="http://schemas.microsoft.com/office/drawing/2014/main" id="{D577EC13-FD09-4744-A57F-A52DB64DBC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8" name="Freeform 5">
              <a:extLst>
                <a:ext uri="{FF2B5EF4-FFF2-40B4-BE49-F238E27FC236}">
                  <a16:creationId xmlns:a16="http://schemas.microsoft.com/office/drawing/2014/main" id="{1EE93CFA-75A6-4FEF-BB28-48EDD7826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9" name="Freeform 6">
              <a:extLst>
                <a:ext uri="{FF2B5EF4-FFF2-40B4-BE49-F238E27FC236}">
                  <a16:creationId xmlns:a16="http://schemas.microsoft.com/office/drawing/2014/main" id="{7EF9E04E-2279-4E6A-85A5-EF55DB8876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0" name="Freeform 7">
              <a:extLst>
                <a:ext uri="{FF2B5EF4-FFF2-40B4-BE49-F238E27FC236}">
                  <a16:creationId xmlns:a16="http://schemas.microsoft.com/office/drawing/2014/main" id="{7562F08E-7418-4AE8-9874-FAC5C8904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1" name="Freeform 8">
              <a:extLst>
                <a:ext uri="{FF2B5EF4-FFF2-40B4-BE49-F238E27FC236}">
                  <a16:creationId xmlns:a16="http://schemas.microsoft.com/office/drawing/2014/main" id="{18027BFF-3542-473D-8032-51C082EBD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2" name="Freeform 9">
              <a:extLst>
                <a:ext uri="{FF2B5EF4-FFF2-40B4-BE49-F238E27FC236}">
                  <a16:creationId xmlns:a16="http://schemas.microsoft.com/office/drawing/2014/main" id="{25A5ABE6-0937-4A6E-81EA-0ED7704BDE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3" name="Freeform 11">
              <a:extLst>
                <a:ext uri="{FF2B5EF4-FFF2-40B4-BE49-F238E27FC236}">
                  <a16:creationId xmlns:a16="http://schemas.microsoft.com/office/drawing/2014/main" id="{8F9CA5B0-A7EE-4CCA-B9CA-F38365D1B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4" name="Freeform 12">
              <a:extLst>
                <a:ext uri="{FF2B5EF4-FFF2-40B4-BE49-F238E27FC236}">
                  <a16:creationId xmlns:a16="http://schemas.microsoft.com/office/drawing/2014/main" id="{3E832BF5-E087-4B65-855E-AFECFD56B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5" name="Freeform 13">
              <a:extLst>
                <a:ext uri="{FF2B5EF4-FFF2-40B4-BE49-F238E27FC236}">
                  <a16:creationId xmlns:a16="http://schemas.microsoft.com/office/drawing/2014/main" id="{E2065EEE-900E-4439-8967-91B628DCEF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6" name="Freeform 14">
              <a:extLst>
                <a:ext uri="{FF2B5EF4-FFF2-40B4-BE49-F238E27FC236}">
                  <a16:creationId xmlns:a16="http://schemas.microsoft.com/office/drawing/2014/main" id="{E44A0BA2-4B7B-4C67-BEBF-53AE3923E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7" name="Freeform 16">
              <a:extLst>
                <a:ext uri="{FF2B5EF4-FFF2-40B4-BE49-F238E27FC236}">
                  <a16:creationId xmlns:a16="http://schemas.microsoft.com/office/drawing/2014/main" id="{30F3D78E-A7F2-4601-A97B-649091040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8" name="Freeform 17">
              <a:extLst>
                <a:ext uri="{FF2B5EF4-FFF2-40B4-BE49-F238E27FC236}">
                  <a16:creationId xmlns:a16="http://schemas.microsoft.com/office/drawing/2014/main" id="{B0064867-BC9E-4C79-8705-B03CF4634E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9" name="Freeform 21">
              <a:extLst>
                <a:ext uri="{FF2B5EF4-FFF2-40B4-BE49-F238E27FC236}">
                  <a16:creationId xmlns:a16="http://schemas.microsoft.com/office/drawing/2014/main" id="{38187D7E-31AC-4CE7-8228-725CDE7111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0" name="Freeform 25">
              <a:extLst>
                <a:ext uri="{FF2B5EF4-FFF2-40B4-BE49-F238E27FC236}">
                  <a16:creationId xmlns:a16="http://schemas.microsoft.com/office/drawing/2014/main" id="{CC012955-A3F1-40A1-A904-F7F3E0C9D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1" name="Freeform 29">
              <a:extLst>
                <a:ext uri="{FF2B5EF4-FFF2-40B4-BE49-F238E27FC236}">
                  <a16:creationId xmlns:a16="http://schemas.microsoft.com/office/drawing/2014/main" id="{F0DB6A32-354D-47C3-9068-C5197771AE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2" name="Freeform 31">
              <a:extLst>
                <a:ext uri="{FF2B5EF4-FFF2-40B4-BE49-F238E27FC236}">
                  <a16:creationId xmlns:a16="http://schemas.microsoft.com/office/drawing/2014/main" id="{3C758F7B-948C-4E6A-85AE-CD4C7DD889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3" name="Freeform 32">
              <a:extLst>
                <a:ext uri="{FF2B5EF4-FFF2-40B4-BE49-F238E27FC236}">
                  <a16:creationId xmlns:a16="http://schemas.microsoft.com/office/drawing/2014/main" id="{1564F00E-D161-49B7-BCA8-5F6CFE411D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4" name="Freeform 33">
              <a:extLst>
                <a:ext uri="{FF2B5EF4-FFF2-40B4-BE49-F238E27FC236}">
                  <a16:creationId xmlns:a16="http://schemas.microsoft.com/office/drawing/2014/main" id="{71ED4930-414F-4F5E-85CB-9DEFF2E18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5" name="Freeform 34">
              <a:extLst>
                <a:ext uri="{FF2B5EF4-FFF2-40B4-BE49-F238E27FC236}">
                  <a16:creationId xmlns:a16="http://schemas.microsoft.com/office/drawing/2014/main" id="{B83D9932-9343-405C-9EAC-9B52EE3BC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6" name="Freeform 35">
              <a:extLst>
                <a:ext uri="{FF2B5EF4-FFF2-40B4-BE49-F238E27FC236}">
                  <a16:creationId xmlns:a16="http://schemas.microsoft.com/office/drawing/2014/main" id="{0C957E36-6EDA-4289-B424-64F061220A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7" name="Freeform 36">
              <a:extLst>
                <a:ext uri="{FF2B5EF4-FFF2-40B4-BE49-F238E27FC236}">
                  <a16:creationId xmlns:a16="http://schemas.microsoft.com/office/drawing/2014/main" id="{DAE67796-C057-4FED-80DD-43FBE49414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37">
              <a:extLst>
                <a:ext uri="{FF2B5EF4-FFF2-40B4-BE49-F238E27FC236}">
                  <a16:creationId xmlns:a16="http://schemas.microsoft.com/office/drawing/2014/main" id="{30FB85B1-27B2-4B13-94E6-ADCAFAD9DB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38">
              <a:extLst>
                <a:ext uri="{FF2B5EF4-FFF2-40B4-BE49-F238E27FC236}">
                  <a16:creationId xmlns:a16="http://schemas.microsoft.com/office/drawing/2014/main" id="{6F1FA9FF-C58B-4418-B682-56AC4494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Freeform 39">
              <a:extLst>
                <a:ext uri="{FF2B5EF4-FFF2-40B4-BE49-F238E27FC236}">
                  <a16:creationId xmlns:a16="http://schemas.microsoft.com/office/drawing/2014/main" id="{A66B8C71-A0FD-4891-9782-E7CD8C299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1" name="Freeform 40">
              <a:extLst>
                <a:ext uri="{FF2B5EF4-FFF2-40B4-BE49-F238E27FC236}">
                  <a16:creationId xmlns:a16="http://schemas.microsoft.com/office/drawing/2014/main" id="{996B6B46-333A-4BC8-B553-66455D2C6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41">
              <a:extLst>
                <a:ext uri="{FF2B5EF4-FFF2-40B4-BE49-F238E27FC236}">
                  <a16:creationId xmlns:a16="http://schemas.microsoft.com/office/drawing/2014/main" id="{3CB681B2-FE03-4099-B2FD-3A906332B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3" name="Freeform 42">
              <a:extLst>
                <a:ext uri="{FF2B5EF4-FFF2-40B4-BE49-F238E27FC236}">
                  <a16:creationId xmlns:a16="http://schemas.microsoft.com/office/drawing/2014/main" id="{5950425B-BB18-417F-81A1-1D80FF0497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44">
              <a:extLst>
                <a:ext uri="{FF2B5EF4-FFF2-40B4-BE49-F238E27FC236}">
                  <a16:creationId xmlns:a16="http://schemas.microsoft.com/office/drawing/2014/main" id="{BFF6EB22-6A3A-4EF3-9E06-AD0D94FB2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45">
              <a:extLst>
                <a:ext uri="{FF2B5EF4-FFF2-40B4-BE49-F238E27FC236}">
                  <a16:creationId xmlns:a16="http://schemas.microsoft.com/office/drawing/2014/main" id="{A3B91E5C-3118-47A9-B52D-187E63802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6" name="Freeform 46">
              <a:extLst>
                <a:ext uri="{FF2B5EF4-FFF2-40B4-BE49-F238E27FC236}">
                  <a16:creationId xmlns:a16="http://schemas.microsoft.com/office/drawing/2014/main" id="{E6E8F741-B0B3-4947-B2E9-E2A746E63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7" name="Freeform 47">
              <a:extLst>
                <a:ext uri="{FF2B5EF4-FFF2-40B4-BE49-F238E27FC236}">
                  <a16:creationId xmlns:a16="http://schemas.microsoft.com/office/drawing/2014/main" id="{562AD7E4-AEFA-4EDE-B1E4-5F8D2E06F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8" name="Freeform 48">
              <a:extLst>
                <a:ext uri="{FF2B5EF4-FFF2-40B4-BE49-F238E27FC236}">
                  <a16:creationId xmlns:a16="http://schemas.microsoft.com/office/drawing/2014/main" id="{941051A6-9755-420D-8A42-E08AE942E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9" name="Freeform 49">
              <a:extLst>
                <a:ext uri="{FF2B5EF4-FFF2-40B4-BE49-F238E27FC236}">
                  <a16:creationId xmlns:a16="http://schemas.microsoft.com/office/drawing/2014/main" id="{50539F13-0E79-460F-B114-01D0C3634B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23192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D91D1-22C4-6045-826A-177DE0B74445}"/>
              </a:ext>
            </a:extLst>
          </p:cNvPr>
          <p:cNvSpPr>
            <a:spLocks noGrp="1"/>
          </p:cNvSpPr>
          <p:nvPr>
            <p:ph type="title"/>
          </p:nvPr>
        </p:nvSpPr>
        <p:spPr>
          <a:xfrm>
            <a:off x="803932" y="571500"/>
            <a:ext cx="5110909" cy="1691969"/>
          </a:xfrm>
        </p:spPr>
        <p:txBody>
          <a:bodyPr>
            <a:normAutofit/>
          </a:bodyPr>
          <a:lstStyle/>
          <a:p>
            <a:pPr algn="ctr"/>
            <a:r>
              <a:rPr lang="en-US" dirty="0"/>
              <a:t>Pain Matrix </a:t>
            </a:r>
          </a:p>
        </p:txBody>
      </p:sp>
      <p:sp>
        <p:nvSpPr>
          <p:cNvPr id="3" name="Content Placeholder 2">
            <a:extLst>
              <a:ext uri="{FF2B5EF4-FFF2-40B4-BE49-F238E27FC236}">
                <a16:creationId xmlns:a16="http://schemas.microsoft.com/office/drawing/2014/main" id="{D6BF6E90-9EAD-C84D-9907-0B6C36090EB0}"/>
              </a:ext>
            </a:extLst>
          </p:cNvPr>
          <p:cNvSpPr>
            <a:spLocks noGrp="1"/>
          </p:cNvSpPr>
          <p:nvPr>
            <p:ph idx="1"/>
          </p:nvPr>
        </p:nvSpPr>
        <p:spPr>
          <a:xfrm>
            <a:off x="1066799" y="2415379"/>
            <a:ext cx="4539129" cy="3699747"/>
          </a:xfrm>
        </p:spPr>
        <p:txBody>
          <a:bodyPr>
            <a:normAutofit/>
          </a:bodyPr>
          <a:lstStyle/>
          <a:p>
            <a:r>
              <a:rPr lang="en-US" dirty="0"/>
              <a:t>Posterior Insula responds to diverse non-painful stimuli too</a:t>
            </a:r>
          </a:p>
          <a:p>
            <a:pPr lvl="1"/>
            <a:r>
              <a:rPr lang="en-US" dirty="0"/>
              <a:t>	responds to both pain and non painful responses</a:t>
            </a:r>
          </a:p>
          <a:p>
            <a:pPr lvl="1"/>
            <a:r>
              <a:rPr lang="en-US" dirty="0"/>
              <a:t>Associated with nociceptors  responses </a:t>
            </a:r>
          </a:p>
          <a:p>
            <a:pPr lvl="1"/>
            <a:r>
              <a:rPr lang="en-US" dirty="0"/>
              <a:t>No clear definition</a:t>
            </a:r>
          </a:p>
        </p:txBody>
      </p:sp>
      <p:pic>
        <p:nvPicPr>
          <p:cNvPr id="4" name="Picture 3">
            <a:extLst>
              <a:ext uri="{FF2B5EF4-FFF2-40B4-BE49-F238E27FC236}">
                <a16:creationId xmlns:a16="http://schemas.microsoft.com/office/drawing/2014/main" id="{B20FB131-84F4-2546-BA82-EE4B79BA7827}"/>
              </a:ext>
            </a:extLst>
          </p:cNvPr>
          <p:cNvPicPr>
            <a:picLocks noChangeAspect="1"/>
          </p:cNvPicPr>
          <p:nvPr/>
        </p:nvPicPr>
        <p:blipFill rotWithShape="1">
          <a:blip r:embed="rId2"/>
          <a:srcRect l="4269" r="14955" b="-1"/>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2379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6AF9AC-3CF4-4C58-A503-2EC75D92B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C1F4D8-9670-4B56-BD70-732561AD0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1256"/>
            <a:ext cx="11319456" cy="5088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FBF8-65EF-ED4E-991D-34BD09E47B95}"/>
              </a:ext>
            </a:extLst>
          </p:cNvPr>
          <p:cNvSpPr>
            <a:spLocks noGrp="1"/>
          </p:cNvSpPr>
          <p:nvPr>
            <p:ph type="title"/>
          </p:nvPr>
        </p:nvSpPr>
        <p:spPr>
          <a:xfrm>
            <a:off x="5719171" y="1288768"/>
            <a:ext cx="5322201" cy="1362547"/>
          </a:xfrm>
        </p:spPr>
        <p:txBody>
          <a:bodyPr>
            <a:normAutofit/>
          </a:bodyPr>
          <a:lstStyle/>
          <a:p>
            <a:r>
              <a:rPr lang="en-US" dirty="0"/>
              <a:t>Primary  Sensory Neurons</a:t>
            </a:r>
            <a:endParaRPr lang="en-US"/>
          </a:p>
        </p:txBody>
      </p:sp>
      <p:pic>
        <p:nvPicPr>
          <p:cNvPr id="4" name="Picture 3">
            <a:extLst>
              <a:ext uri="{FF2B5EF4-FFF2-40B4-BE49-F238E27FC236}">
                <a16:creationId xmlns:a16="http://schemas.microsoft.com/office/drawing/2014/main" id="{9F14E204-EFED-B144-BA28-9A76BB4DCE6C}"/>
              </a:ext>
            </a:extLst>
          </p:cNvPr>
          <p:cNvPicPr>
            <a:picLocks noChangeAspect="1"/>
          </p:cNvPicPr>
          <p:nvPr/>
        </p:nvPicPr>
        <p:blipFill>
          <a:blip r:embed="rId2"/>
          <a:stretch>
            <a:fillRect/>
          </a:stretch>
        </p:blipFill>
        <p:spPr>
          <a:xfrm>
            <a:off x="1066800" y="1782927"/>
            <a:ext cx="4154280" cy="3344194"/>
          </a:xfrm>
          <a:prstGeom prst="rect">
            <a:avLst/>
          </a:prstGeom>
        </p:spPr>
      </p:pic>
      <p:sp>
        <p:nvSpPr>
          <p:cNvPr id="3" name="Content Placeholder 2">
            <a:extLst>
              <a:ext uri="{FF2B5EF4-FFF2-40B4-BE49-F238E27FC236}">
                <a16:creationId xmlns:a16="http://schemas.microsoft.com/office/drawing/2014/main" id="{11F63256-ECA2-2B43-A918-737AABDFDDC0}"/>
              </a:ext>
            </a:extLst>
          </p:cNvPr>
          <p:cNvSpPr>
            <a:spLocks noGrp="1"/>
          </p:cNvSpPr>
          <p:nvPr>
            <p:ph idx="1"/>
          </p:nvPr>
        </p:nvSpPr>
        <p:spPr>
          <a:xfrm>
            <a:off x="5814844" y="2914110"/>
            <a:ext cx="4962134" cy="2593334"/>
          </a:xfrm>
        </p:spPr>
        <p:txBody>
          <a:bodyPr>
            <a:normAutofit/>
          </a:bodyPr>
          <a:lstStyle/>
          <a:p>
            <a:pPr>
              <a:lnSpc>
                <a:spcPct val="140000"/>
              </a:lnSpc>
            </a:pPr>
            <a:r>
              <a:rPr lang="en-US" sz="1500"/>
              <a:t>Afferent neurons</a:t>
            </a:r>
          </a:p>
          <a:p>
            <a:pPr>
              <a:lnSpc>
                <a:spcPct val="140000"/>
              </a:lnSpc>
            </a:pPr>
            <a:r>
              <a:rPr lang="en-US" sz="1500"/>
              <a:t>Located in the spine and dorsal ganglion</a:t>
            </a:r>
          </a:p>
          <a:p>
            <a:pPr>
              <a:lnSpc>
                <a:spcPct val="140000"/>
              </a:lnSpc>
            </a:pPr>
            <a:r>
              <a:rPr lang="en-US" sz="1500"/>
              <a:t>spinal dorsal ganglion- body stored in the </a:t>
            </a:r>
          </a:p>
          <a:p>
            <a:pPr lvl="1">
              <a:lnSpc>
                <a:spcPct val="140000"/>
              </a:lnSpc>
            </a:pPr>
            <a:r>
              <a:rPr lang="en-US" sz="1500"/>
              <a:t>Also stimulated via trigeminal or cranial nerves</a:t>
            </a:r>
          </a:p>
          <a:p>
            <a:pPr>
              <a:lnSpc>
                <a:spcPct val="140000"/>
              </a:lnSpc>
            </a:pPr>
            <a:r>
              <a:rPr lang="en-US" sz="1500"/>
              <a:t>Sense:  temperature and touch stimuli</a:t>
            </a:r>
          </a:p>
          <a:p>
            <a:pPr>
              <a:lnSpc>
                <a:spcPct val="140000"/>
              </a:lnSpc>
            </a:pPr>
            <a:endParaRPr lang="en-US" sz="1500"/>
          </a:p>
          <a:p>
            <a:pPr>
              <a:lnSpc>
                <a:spcPct val="140000"/>
              </a:lnSpc>
            </a:pPr>
            <a:endParaRPr lang="en-US" sz="1500"/>
          </a:p>
        </p:txBody>
      </p:sp>
      <p:grpSp>
        <p:nvGrpSpPr>
          <p:cNvPr id="15" name="Group 14">
            <a:extLst>
              <a:ext uri="{FF2B5EF4-FFF2-40B4-BE49-F238E27FC236}">
                <a16:creationId xmlns:a16="http://schemas.microsoft.com/office/drawing/2014/main" id="{F25E4505-3E0D-46F0-A26D-085335D2E6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06624" y="-26727"/>
            <a:ext cx="3654378" cy="6874755"/>
            <a:chOff x="8306624" y="-26727"/>
            <a:chExt cx="3654378" cy="6874755"/>
          </a:xfrm>
        </p:grpSpPr>
        <p:sp>
          <p:nvSpPr>
            <p:cNvPr id="16" name="Freeform 8">
              <a:extLst>
                <a:ext uri="{FF2B5EF4-FFF2-40B4-BE49-F238E27FC236}">
                  <a16:creationId xmlns:a16="http://schemas.microsoft.com/office/drawing/2014/main" id="{CFEBBA01-5D63-4547-B01C-06446F8EA7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189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151F0C2-EB37-4394-85D8-631C639D6E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2390" y="152662"/>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16BA0741-61D0-4B78-99A2-84727B154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8028" y="7521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608BEE1D-8947-4860-92E2-DF5E726176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0383" y="34600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2">
              <a:extLst>
                <a:ext uri="{FF2B5EF4-FFF2-40B4-BE49-F238E27FC236}">
                  <a16:creationId xmlns:a16="http://schemas.microsoft.com/office/drawing/2014/main" id="{23477C11-8260-4FBB-821B-620D7E4C7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51020"/>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4">
              <a:extLst>
                <a:ext uri="{FF2B5EF4-FFF2-40B4-BE49-F238E27FC236}">
                  <a16:creationId xmlns:a16="http://schemas.microsoft.com/office/drawing/2014/main" id="{E1B67178-0C14-4601-BF94-91DCCCD9EC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6997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EDEB60C8-CA29-46D3-9AA7-9F7A1252D5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55923"/>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8">
              <a:extLst>
                <a:ext uri="{FF2B5EF4-FFF2-40B4-BE49-F238E27FC236}">
                  <a16:creationId xmlns:a16="http://schemas.microsoft.com/office/drawing/2014/main" id="{9E5C2B83-454B-4951-8B08-3D617778E7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72146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9">
              <a:extLst>
                <a:ext uri="{FF2B5EF4-FFF2-40B4-BE49-F238E27FC236}">
                  <a16:creationId xmlns:a16="http://schemas.microsoft.com/office/drawing/2014/main" id="{AFAD21A0-BC8E-4635-AFFB-E87CD92C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35275" y="7746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4">
              <a:extLst>
                <a:ext uri="{FF2B5EF4-FFF2-40B4-BE49-F238E27FC236}">
                  <a16:creationId xmlns:a16="http://schemas.microsoft.com/office/drawing/2014/main" id="{4B01379C-61AE-4191-B726-E8A6D84B9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51687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6">
              <a:extLst>
                <a:ext uri="{FF2B5EF4-FFF2-40B4-BE49-F238E27FC236}">
                  <a16:creationId xmlns:a16="http://schemas.microsoft.com/office/drawing/2014/main" id="{38F67446-9956-4CD9-B003-A772F2158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708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6">
              <a:extLst>
                <a:ext uri="{FF2B5EF4-FFF2-40B4-BE49-F238E27FC236}">
                  <a16:creationId xmlns:a16="http://schemas.microsoft.com/office/drawing/2014/main" id="{FBA47277-EA28-45EB-80A0-64DA80757D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894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0">
              <a:extLst>
                <a:ext uri="{FF2B5EF4-FFF2-40B4-BE49-F238E27FC236}">
                  <a16:creationId xmlns:a16="http://schemas.microsoft.com/office/drawing/2014/main" id="{F74A8421-8E72-4D0B-A55B-E4EC1DCAC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34165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23">
              <a:extLst>
                <a:ext uri="{FF2B5EF4-FFF2-40B4-BE49-F238E27FC236}">
                  <a16:creationId xmlns:a16="http://schemas.microsoft.com/office/drawing/2014/main" id="{779CF57F-496E-4365-8D91-7326A2120B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21405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0">
              <a:extLst>
                <a:ext uri="{FF2B5EF4-FFF2-40B4-BE49-F238E27FC236}">
                  <a16:creationId xmlns:a16="http://schemas.microsoft.com/office/drawing/2014/main" id="{160F21FA-063A-4C1C-A5D4-60AD79CB2E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503303"/>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5">
              <a:extLst>
                <a:ext uri="{FF2B5EF4-FFF2-40B4-BE49-F238E27FC236}">
                  <a16:creationId xmlns:a16="http://schemas.microsoft.com/office/drawing/2014/main" id="{8FABF168-1906-4AE6-B3F5-15EEE8CAD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53261" y="685532"/>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72F9124E-1C2B-47FD-84F9-256BBABDF2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9868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1">
              <a:extLst>
                <a:ext uri="{FF2B5EF4-FFF2-40B4-BE49-F238E27FC236}">
                  <a16:creationId xmlns:a16="http://schemas.microsoft.com/office/drawing/2014/main" id="{F8E5A5B8-608D-41E9-80D8-30354569FC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8154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6">
              <a:extLst>
                <a:ext uri="{FF2B5EF4-FFF2-40B4-BE49-F238E27FC236}">
                  <a16:creationId xmlns:a16="http://schemas.microsoft.com/office/drawing/2014/main" id="{F359FC54-371A-45E1-BC00-CC4B391E9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6020" y="60737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92CACDFB-D6E2-43E1-AD6A-8DEF07D6F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2791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9">
              <a:extLst>
                <a:ext uri="{FF2B5EF4-FFF2-40B4-BE49-F238E27FC236}">
                  <a16:creationId xmlns:a16="http://schemas.microsoft.com/office/drawing/2014/main" id="{369D6F1B-277E-4BFA-802A-DBB2994A19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0834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0">
              <a:extLst>
                <a:ext uri="{FF2B5EF4-FFF2-40B4-BE49-F238E27FC236}">
                  <a16:creationId xmlns:a16="http://schemas.microsoft.com/office/drawing/2014/main" id="{D5434E53-B08F-4ACA-91A1-72DD4A438C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4712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31AA32B8-ECA1-4652-A7F6-C64A16483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3501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7">
              <a:extLst>
                <a:ext uri="{FF2B5EF4-FFF2-40B4-BE49-F238E27FC236}">
                  <a16:creationId xmlns:a16="http://schemas.microsoft.com/office/drawing/2014/main" id="{D5A98D8E-922A-450B-BAC7-624373E87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5805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7">
              <a:extLst>
                <a:ext uri="{FF2B5EF4-FFF2-40B4-BE49-F238E27FC236}">
                  <a16:creationId xmlns:a16="http://schemas.microsoft.com/office/drawing/2014/main" id="{1AAA8D66-0CB7-4E6F-A817-5DA6D1D9E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59773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8">
              <a:extLst>
                <a:ext uri="{FF2B5EF4-FFF2-40B4-BE49-F238E27FC236}">
                  <a16:creationId xmlns:a16="http://schemas.microsoft.com/office/drawing/2014/main" id="{7B8A3B09-BC97-4F21-94E9-5C5952669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5550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9">
              <a:extLst>
                <a:ext uri="{FF2B5EF4-FFF2-40B4-BE49-F238E27FC236}">
                  <a16:creationId xmlns:a16="http://schemas.microsoft.com/office/drawing/2014/main" id="{3E575223-DEC9-4512-ACB3-7EF79DFE8F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8140" y="628668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39">
              <a:extLst>
                <a:ext uri="{FF2B5EF4-FFF2-40B4-BE49-F238E27FC236}">
                  <a16:creationId xmlns:a16="http://schemas.microsoft.com/office/drawing/2014/main" id="{A2F60DB8-8105-41B6-A657-59AC8FAD41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4589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44">
              <a:extLst>
                <a:ext uri="{FF2B5EF4-FFF2-40B4-BE49-F238E27FC236}">
                  <a16:creationId xmlns:a16="http://schemas.microsoft.com/office/drawing/2014/main" id="{8E5C413D-130F-40EF-986E-3803AA20D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087360"/>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45">
              <a:extLst>
                <a:ext uri="{FF2B5EF4-FFF2-40B4-BE49-F238E27FC236}">
                  <a16:creationId xmlns:a16="http://schemas.microsoft.com/office/drawing/2014/main" id="{AA0BCB10-8327-484F-A6E0-A2BBA90B1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299024"/>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42BBD930-764C-4A48-9EFE-3D7BD59D26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0644" y="67207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81F2F622-5B4D-47DB-8E8E-C6C509013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3532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D11F209F-C153-40EF-9687-AC9B7EDC35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975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6">
              <a:extLst>
                <a:ext uri="{FF2B5EF4-FFF2-40B4-BE49-F238E27FC236}">
                  <a16:creationId xmlns:a16="http://schemas.microsoft.com/office/drawing/2014/main" id="{F2C892FE-0BCC-436C-A56C-75F22A532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08399" y="18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06">
              <a:extLst>
                <a:ext uri="{FF2B5EF4-FFF2-40B4-BE49-F238E27FC236}">
                  <a16:creationId xmlns:a16="http://schemas.microsoft.com/office/drawing/2014/main" id="{C04D8270-78E5-442F-A13E-8F36B46DA9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71451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2364C396-D32B-4204-BE3D-7978AEC4A4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6921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94890050-B99A-49B3-AA43-B907D7BC40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101916"/>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4F10F360-2A8A-47C7-97F1-39C21A3E0D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616113"/>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B941FB0E-BF49-4CEF-8D20-36B788D3B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59370"/>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id="{162B6B81-4CA7-440F-8815-60920B9603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42417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a16="http://schemas.microsoft.com/office/drawing/2014/main" id="{D5ECC74F-C23A-4D14-8843-30C85D26D1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8780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9">
              <a:extLst>
                <a:ext uri="{FF2B5EF4-FFF2-40B4-BE49-F238E27FC236}">
                  <a16:creationId xmlns:a16="http://schemas.microsoft.com/office/drawing/2014/main" id="{169EAE32-FA5D-417A-9E3D-ED5FC3A9C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22908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8">
              <a:extLst>
                <a:ext uri="{FF2B5EF4-FFF2-40B4-BE49-F238E27FC236}">
                  <a16:creationId xmlns:a16="http://schemas.microsoft.com/office/drawing/2014/main" id="{81E3B909-6FF7-4890-B0F9-AF9949309C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9462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4">
              <a:extLst>
                <a:ext uri="{FF2B5EF4-FFF2-40B4-BE49-F238E27FC236}">
                  <a16:creationId xmlns:a16="http://schemas.microsoft.com/office/drawing/2014/main" id="{8A143A49-AE2E-4E58-80F5-ED3669450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9003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6">
              <a:extLst>
                <a:ext uri="{FF2B5EF4-FFF2-40B4-BE49-F238E27FC236}">
                  <a16:creationId xmlns:a16="http://schemas.microsoft.com/office/drawing/2014/main" id="{CABDA8BE-A80E-4A04-8F32-5125E97D0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13854" y="14402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6679A4D-9FFD-4D03-9A13-3A08FDCE9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92083" y="5626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10">
              <a:extLst>
                <a:ext uri="{FF2B5EF4-FFF2-40B4-BE49-F238E27FC236}">
                  <a16:creationId xmlns:a16="http://schemas.microsoft.com/office/drawing/2014/main" id="{F8AE33DF-4319-45F4-A184-8C61154F1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91975" y="2704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23">
              <a:extLst>
                <a:ext uri="{FF2B5EF4-FFF2-40B4-BE49-F238E27FC236}">
                  <a16:creationId xmlns:a16="http://schemas.microsoft.com/office/drawing/2014/main" id="{203B12AA-A3BD-4B7B-B036-18BB77234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71582" y="741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30">
              <a:extLst>
                <a:ext uri="{FF2B5EF4-FFF2-40B4-BE49-F238E27FC236}">
                  <a16:creationId xmlns:a16="http://schemas.microsoft.com/office/drawing/2014/main" id="{8B3AB77A-1475-48E6-B794-BAFBE891FF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08329" y="113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35">
              <a:extLst>
                <a:ext uri="{FF2B5EF4-FFF2-40B4-BE49-F238E27FC236}">
                  <a16:creationId xmlns:a16="http://schemas.microsoft.com/office/drawing/2014/main" id="{799215C2-6C9A-474F-A5A4-C0B64A7F8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98771" y="58420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4CE3BA64-0E28-4234-BB1F-291B79709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7184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1">
              <a:extLst>
                <a:ext uri="{FF2B5EF4-FFF2-40B4-BE49-F238E27FC236}">
                  <a16:creationId xmlns:a16="http://schemas.microsoft.com/office/drawing/2014/main" id="{67D91C73-C376-4277-9EFD-9FD0470AD2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5470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1">
              <a:extLst>
                <a:ext uri="{FF2B5EF4-FFF2-40B4-BE49-F238E27FC236}">
                  <a16:creationId xmlns:a16="http://schemas.microsoft.com/office/drawing/2014/main" id="{3B663AEA-3170-47F1-999C-74A61A961D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72976" y="62320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49">
              <a:extLst>
                <a:ext uri="{FF2B5EF4-FFF2-40B4-BE49-F238E27FC236}">
                  <a16:creationId xmlns:a16="http://schemas.microsoft.com/office/drawing/2014/main" id="{D1A61960-42E0-4162-9516-2A7EC18F97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48150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a:extLst>
                <a:ext uri="{FF2B5EF4-FFF2-40B4-BE49-F238E27FC236}">
                  <a16:creationId xmlns:a16="http://schemas.microsoft.com/office/drawing/2014/main" id="{409D0999-B4C1-4806-8388-89F9DA6CB1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2028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5">
              <a:extLst>
                <a:ext uri="{FF2B5EF4-FFF2-40B4-BE49-F238E27FC236}">
                  <a16:creationId xmlns:a16="http://schemas.microsoft.com/office/drawing/2014/main" id="{D281BE1A-6972-4D40-B89F-7D3B35E0A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0817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7">
              <a:extLst>
                <a:ext uri="{FF2B5EF4-FFF2-40B4-BE49-F238E27FC236}">
                  <a16:creationId xmlns:a16="http://schemas.microsoft.com/office/drawing/2014/main" id="{101325E8-3735-4D9E-AD4A-940C5B14F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3121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0B6F7609-A46F-495F-ACA3-C299FBDD2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0314" y="6723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7">
              <a:extLst>
                <a:ext uri="{FF2B5EF4-FFF2-40B4-BE49-F238E27FC236}">
                  <a16:creationId xmlns:a16="http://schemas.microsoft.com/office/drawing/2014/main" id="{A0A8F5DC-6AEA-4EE6-B393-417DA1EDA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5053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8">
              <a:extLst>
                <a:ext uri="{FF2B5EF4-FFF2-40B4-BE49-F238E27FC236}">
                  <a16:creationId xmlns:a16="http://schemas.microsoft.com/office/drawing/2014/main" id="{7EEFD3A9-D993-4A34-849E-2CC00645F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69356" y="60299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9">
              <a:extLst>
                <a:ext uri="{FF2B5EF4-FFF2-40B4-BE49-F238E27FC236}">
                  <a16:creationId xmlns:a16="http://schemas.microsoft.com/office/drawing/2014/main" id="{5C65C06C-6AE3-4741-A0B0-AB4626AA8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1210" y="6020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39">
              <a:extLst>
                <a:ext uri="{FF2B5EF4-FFF2-40B4-BE49-F238E27FC236}">
                  <a16:creationId xmlns:a16="http://schemas.microsoft.com/office/drawing/2014/main" id="{E1086A18-29F9-4452-B314-8C4159833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1556" y="599548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44">
              <a:extLst>
                <a:ext uri="{FF2B5EF4-FFF2-40B4-BE49-F238E27FC236}">
                  <a16:creationId xmlns:a16="http://schemas.microsoft.com/office/drawing/2014/main" id="{04F4D575-818F-4EDA-8D6F-4FB2DE674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4846" y="598830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45">
              <a:extLst>
                <a:ext uri="{FF2B5EF4-FFF2-40B4-BE49-F238E27FC236}">
                  <a16:creationId xmlns:a16="http://schemas.microsoft.com/office/drawing/2014/main" id="{0E161E48-85EB-4A49-BC06-364995C51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52201" y="601694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
              <a:extLst>
                <a:ext uri="{FF2B5EF4-FFF2-40B4-BE49-F238E27FC236}">
                  <a16:creationId xmlns:a16="http://schemas.microsoft.com/office/drawing/2014/main" id="{12412E23-0A88-4F9B-93D5-83AB1CBD47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27047" y="600146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35CA5C8C-D72C-482D-9453-B29DFEEE4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848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
              <a:extLst>
                <a:ext uri="{FF2B5EF4-FFF2-40B4-BE49-F238E27FC236}">
                  <a16:creationId xmlns:a16="http://schemas.microsoft.com/office/drawing/2014/main" id="{9A71EDCD-24BC-4A17-9B64-DC1E2858A8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07099" y="472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06">
              <a:extLst>
                <a:ext uri="{FF2B5EF4-FFF2-40B4-BE49-F238E27FC236}">
                  <a16:creationId xmlns:a16="http://schemas.microsoft.com/office/drawing/2014/main" id="{A50F6063-95E3-4BDF-B880-F33DCD1E2C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47538" y="3516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06">
              <a:extLst>
                <a:ext uri="{FF2B5EF4-FFF2-40B4-BE49-F238E27FC236}">
                  <a16:creationId xmlns:a16="http://schemas.microsoft.com/office/drawing/2014/main" id="{E1FA8E71-2DDE-4E51-9875-B964A6934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8767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0">
              <a:extLst>
                <a:ext uri="{FF2B5EF4-FFF2-40B4-BE49-F238E27FC236}">
                  <a16:creationId xmlns:a16="http://schemas.microsoft.com/office/drawing/2014/main" id="{199A2DF2-B31D-408E-8626-2C40CC0B2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88271" y="76840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8">
              <a:extLst>
                <a:ext uri="{FF2B5EF4-FFF2-40B4-BE49-F238E27FC236}">
                  <a16:creationId xmlns:a16="http://schemas.microsoft.com/office/drawing/2014/main" id="{C83EF657-5D67-4019-9E20-17CCD4C58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2334" y="815921"/>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
              <a:extLst>
                <a:ext uri="{FF2B5EF4-FFF2-40B4-BE49-F238E27FC236}">
                  <a16:creationId xmlns:a16="http://schemas.microsoft.com/office/drawing/2014/main" id="{3B992048-CE4D-4C79-8265-F49ACF10D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343" y="66839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
              <a:extLst>
                <a:ext uri="{FF2B5EF4-FFF2-40B4-BE49-F238E27FC236}">
                  <a16:creationId xmlns:a16="http://schemas.microsoft.com/office/drawing/2014/main" id="{2B94DB80-B7D1-4170-88A2-6E4EC55246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45368" y="11763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5">
              <a:extLst>
                <a:ext uri="{FF2B5EF4-FFF2-40B4-BE49-F238E27FC236}">
                  <a16:creationId xmlns:a16="http://schemas.microsoft.com/office/drawing/2014/main" id="{2F8AE45B-8CBB-4DA9-8248-23615828C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49298" y="63183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22F566CA-D7F1-40DD-A2DC-740587F592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2712" y="37508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9">
              <a:extLst>
                <a:ext uri="{FF2B5EF4-FFF2-40B4-BE49-F238E27FC236}">
                  <a16:creationId xmlns:a16="http://schemas.microsoft.com/office/drawing/2014/main" id="{25703CD1-3965-43FB-8408-77151BBD2C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42630" y="2061963"/>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20">
              <a:extLst>
                <a:ext uri="{FF2B5EF4-FFF2-40B4-BE49-F238E27FC236}">
                  <a16:creationId xmlns:a16="http://schemas.microsoft.com/office/drawing/2014/main" id="{8236AF27-E29A-4BE1-835F-3E58632F5A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27393" y="2259521"/>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C127F179-C992-4D40-B186-06818A77C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6732" y="108936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6B0E5B35-D3B7-4BEB-839F-D258E79A0F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10419" y="87679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6">
              <a:extLst>
                <a:ext uri="{FF2B5EF4-FFF2-40B4-BE49-F238E27FC236}">
                  <a16:creationId xmlns:a16="http://schemas.microsoft.com/office/drawing/2014/main" id="{0A5309F9-3D88-4474-ABD7-B61C20EEA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7643" y="136050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7">
              <a:extLst>
                <a:ext uri="{FF2B5EF4-FFF2-40B4-BE49-F238E27FC236}">
                  <a16:creationId xmlns:a16="http://schemas.microsoft.com/office/drawing/2014/main" id="{C4D0EC36-D809-4017-A7B7-70EF53250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8119" y="179760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8">
              <a:extLst>
                <a:ext uri="{FF2B5EF4-FFF2-40B4-BE49-F238E27FC236}">
                  <a16:creationId xmlns:a16="http://schemas.microsoft.com/office/drawing/2014/main" id="{FBDEBED8-29DF-4480-8174-2215AF3ED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03" y="157501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0">
              <a:extLst>
                <a:ext uri="{FF2B5EF4-FFF2-40B4-BE49-F238E27FC236}">
                  <a16:creationId xmlns:a16="http://schemas.microsoft.com/office/drawing/2014/main" id="{3444EF1F-615A-46FF-ABD9-F8C3E27AF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0453" y="111811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43">
              <a:extLst>
                <a:ext uri="{FF2B5EF4-FFF2-40B4-BE49-F238E27FC236}">
                  <a16:creationId xmlns:a16="http://schemas.microsoft.com/office/drawing/2014/main" id="{47063C05-57F6-44CA-9FD0-6206D1A0C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5807" y="2931340"/>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1">
              <a:extLst>
                <a:ext uri="{FF2B5EF4-FFF2-40B4-BE49-F238E27FC236}">
                  <a16:creationId xmlns:a16="http://schemas.microsoft.com/office/drawing/2014/main" id="{73C07EAB-D311-4701-AF3F-FB2F55FEC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8630" y="94833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2">
              <a:extLst>
                <a:ext uri="{FF2B5EF4-FFF2-40B4-BE49-F238E27FC236}">
                  <a16:creationId xmlns:a16="http://schemas.microsoft.com/office/drawing/2014/main" id="{26072D6D-FE3B-47A4-8F9D-711D9F617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4419" y="41599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3">
              <a:extLst>
                <a:ext uri="{FF2B5EF4-FFF2-40B4-BE49-F238E27FC236}">
                  <a16:creationId xmlns:a16="http://schemas.microsoft.com/office/drawing/2014/main" id="{0FAA55A3-30BC-408E-8D76-63F4A114E3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3124" y="115496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4">
              <a:extLst>
                <a:ext uri="{FF2B5EF4-FFF2-40B4-BE49-F238E27FC236}">
                  <a16:creationId xmlns:a16="http://schemas.microsoft.com/office/drawing/2014/main" id="{94A75CDE-F5FD-4343-800E-D6683426D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47" y="57961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5">
              <a:extLst>
                <a:ext uri="{FF2B5EF4-FFF2-40B4-BE49-F238E27FC236}">
                  <a16:creationId xmlns:a16="http://schemas.microsoft.com/office/drawing/2014/main" id="{BDB3210B-EBD6-49C4-B615-F17B281B02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5360" y="142879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6">
              <a:extLst>
                <a:ext uri="{FF2B5EF4-FFF2-40B4-BE49-F238E27FC236}">
                  <a16:creationId xmlns:a16="http://schemas.microsoft.com/office/drawing/2014/main" id="{D85BCAD4-3F0F-401D-8253-E514BE040D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1415" y="233359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7">
              <a:extLst>
                <a:ext uri="{FF2B5EF4-FFF2-40B4-BE49-F238E27FC236}">
                  <a16:creationId xmlns:a16="http://schemas.microsoft.com/office/drawing/2014/main" id="{176EC456-36D0-4751-86EE-E8E5D48EB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509" y="163854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9">
              <a:extLst>
                <a:ext uri="{FF2B5EF4-FFF2-40B4-BE49-F238E27FC236}">
                  <a16:creationId xmlns:a16="http://schemas.microsoft.com/office/drawing/2014/main" id="{E6CC98B0-1624-48FE-98C5-66620ECF7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0959" y="22089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60">
              <a:extLst>
                <a:ext uri="{FF2B5EF4-FFF2-40B4-BE49-F238E27FC236}">
                  <a16:creationId xmlns:a16="http://schemas.microsoft.com/office/drawing/2014/main" id="{8D98D9B3-C3C3-42B4-A836-2FDAAF9F2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6190" y="186833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61">
              <a:extLst>
                <a:ext uri="{FF2B5EF4-FFF2-40B4-BE49-F238E27FC236}">
                  <a16:creationId xmlns:a16="http://schemas.microsoft.com/office/drawing/2014/main" id="{A203AABB-A7B2-4544-88FB-2DB3A7CCC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139" y="21137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78">
              <a:extLst>
                <a:ext uri="{FF2B5EF4-FFF2-40B4-BE49-F238E27FC236}">
                  <a16:creationId xmlns:a16="http://schemas.microsoft.com/office/drawing/2014/main" id="{680D5D17-AC96-4E0F-ADB9-FCE1FF4CE7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1181" y="78949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84">
              <a:extLst>
                <a:ext uri="{FF2B5EF4-FFF2-40B4-BE49-F238E27FC236}">
                  <a16:creationId xmlns:a16="http://schemas.microsoft.com/office/drawing/2014/main" id="{BF0C7978-F9E2-4005-9574-15B3FB5538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061" y="36589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86">
              <a:extLst>
                <a:ext uri="{FF2B5EF4-FFF2-40B4-BE49-F238E27FC236}">
                  <a16:creationId xmlns:a16="http://schemas.microsoft.com/office/drawing/2014/main" id="{9CC06248-C521-4E65-9620-07D06F8933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9223" y="14181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06">
              <a:extLst>
                <a:ext uri="{FF2B5EF4-FFF2-40B4-BE49-F238E27FC236}">
                  <a16:creationId xmlns:a16="http://schemas.microsoft.com/office/drawing/2014/main" id="{705B6C10-6A43-4BBE-A52C-DC2DAECAF1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8826" y="55445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0">
              <a:extLst>
                <a:ext uri="{FF2B5EF4-FFF2-40B4-BE49-F238E27FC236}">
                  <a16:creationId xmlns:a16="http://schemas.microsoft.com/office/drawing/2014/main" id="{5BA4A0DD-7264-46BB-8644-3C50941C9A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6550" y="30662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2">
              <a:extLst>
                <a:ext uri="{FF2B5EF4-FFF2-40B4-BE49-F238E27FC236}">
                  <a16:creationId xmlns:a16="http://schemas.microsoft.com/office/drawing/2014/main" id="{B452AC30-E9F4-4529-BD6E-5ADCDA533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6844" y="7332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23">
              <a:extLst>
                <a:ext uri="{FF2B5EF4-FFF2-40B4-BE49-F238E27FC236}">
                  <a16:creationId xmlns:a16="http://schemas.microsoft.com/office/drawing/2014/main" id="{68EDA7F2-4EE5-4AEC-A504-CB08F6B9A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8262" y="17902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30">
              <a:extLst>
                <a:ext uri="{FF2B5EF4-FFF2-40B4-BE49-F238E27FC236}">
                  <a16:creationId xmlns:a16="http://schemas.microsoft.com/office/drawing/2014/main" id="{5E189D22-8F54-46F8-9611-4F1FCC31B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1483" y="46827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5">
              <a:extLst>
                <a:ext uri="{FF2B5EF4-FFF2-40B4-BE49-F238E27FC236}">
                  <a16:creationId xmlns:a16="http://schemas.microsoft.com/office/drawing/2014/main" id="{B761794A-7FCE-4DAA-B710-803CA99FAA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89" y="68845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
              <a:extLst>
                <a:ext uri="{FF2B5EF4-FFF2-40B4-BE49-F238E27FC236}">
                  <a16:creationId xmlns:a16="http://schemas.microsoft.com/office/drawing/2014/main" id="{20995D3A-FC68-4B79-9632-2BB10ECA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13278" y="2730591"/>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
              <a:extLst>
                <a:ext uri="{FF2B5EF4-FFF2-40B4-BE49-F238E27FC236}">
                  <a16:creationId xmlns:a16="http://schemas.microsoft.com/office/drawing/2014/main" id="{49C159BB-7257-4A09-8C12-6AF61D711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2140" y="50129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
              <a:extLst>
                <a:ext uri="{FF2B5EF4-FFF2-40B4-BE49-F238E27FC236}">
                  <a16:creationId xmlns:a16="http://schemas.microsoft.com/office/drawing/2014/main" id="{F5CD4467-A569-43CF-86A0-79473F580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3235" y="244427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
              <a:extLst>
                <a:ext uri="{FF2B5EF4-FFF2-40B4-BE49-F238E27FC236}">
                  <a16:creationId xmlns:a16="http://schemas.microsoft.com/office/drawing/2014/main" id="{E4FC1A14-AE5B-4899-95DD-9C56237DA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1683" y="477570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
              <a:extLst>
                <a:ext uri="{FF2B5EF4-FFF2-40B4-BE49-F238E27FC236}">
                  <a16:creationId xmlns:a16="http://schemas.microsoft.com/office/drawing/2014/main" id="{EC77E2DE-CC58-4107-A404-885D2613A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9821" y="449523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1">
              <a:extLst>
                <a:ext uri="{FF2B5EF4-FFF2-40B4-BE49-F238E27FC236}">
                  <a16:creationId xmlns:a16="http://schemas.microsoft.com/office/drawing/2014/main" id="{0E497A22-C9CB-4ADE-AE43-9E6768B22B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0182" y="423399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
              <a:extLst>
                <a:ext uri="{FF2B5EF4-FFF2-40B4-BE49-F238E27FC236}">
                  <a16:creationId xmlns:a16="http://schemas.microsoft.com/office/drawing/2014/main" id="{64056CC8-26C8-4739-B9F7-0F23B778AB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958" y="373151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3">
              <a:extLst>
                <a:ext uri="{FF2B5EF4-FFF2-40B4-BE49-F238E27FC236}">
                  <a16:creationId xmlns:a16="http://schemas.microsoft.com/office/drawing/2014/main" id="{CABABB06-E976-4F92-836D-60FC8F8D1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423" y="3135487"/>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4">
              <a:extLst>
                <a:ext uri="{FF2B5EF4-FFF2-40B4-BE49-F238E27FC236}">
                  <a16:creationId xmlns:a16="http://schemas.microsoft.com/office/drawing/2014/main" id="{FD9DF2A8-9AFC-48B4-BF3A-14B73A84FB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063" y="337541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6">
              <a:extLst>
                <a:ext uri="{FF2B5EF4-FFF2-40B4-BE49-F238E27FC236}">
                  <a16:creationId xmlns:a16="http://schemas.microsoft.com/office/drawing/2014/main" id="{C8825D2E-6C88-42BD-9C25-F3B9B332E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0798" y="397454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7">
              <a:extLst>
                <a:ext uri="{FF2B5EF4-FFF2-40B4-BE49-F238E27FC236}">
                  <a16:creationId xmlns:a16="http://schemas.microsoft.com/office/drawing/2014/main" id="{DE603ADB-B4D2-4A70-B88F-260F1D318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5777" y="541913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1">
              <a:extLst>
                <a:ext uri="{FF2B5EF4-FFF2-40B4-BE49-F238E27FC236}">
                  <a16:creationId xmlns:a16="http://schemas.microsoft.com/office/drawing/2014/main" id="{C2878743-161E-4A64-8B65-B4FCBF7B1B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3768" y="569839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25">
              <a:extLst>
                <a:ext uri="{FF2B5EF4-FFF2-40B4-BE49-F238E27FC236}">
                  <a16:creationId xmlns:a16="http://schemas.microsoft.com/office/drawing/2014/main" id="{2A12C28B-23E2-44A5-ADB5-361EA98476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4745" y="641981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9">
              <a:extLst>
                <a:ext uri="{FF2B5EF4-FFF2-40B4-BE49-F238E27FC236}">
                  <a16:creationId xmlns:a16="http://schemas.microsoft.com/office/drawing/2014/main" id="{0C654FE1-36CF-4690-9309-DABBF02F3B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4651" y="593709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31">
              <a:extLst>
                <a:ext uri="{FF2B5EF4-FFF2-40B4-BE49-F238E27FC236}">
                  <a16:creationId xmlns:a16="http://schemas.microsoft.com/office/drawing/2014/main" id="{7D6AB6E9-0118-49A0-8EBF-B42E9F738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534" y="6182401"/>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32">
              <a:extLst>
                <a:ext uri="{FF2B5EF4-FFF2-40B4-BE49-F238E27FC236}">
                  <a16:creationId xmlns:a16="http://schemas.microsoft.com/office/drawing/2014/main" id="{69778DD7-B38B-4E4F-8202-45BA1DC3B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532" y="326157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33">
              <a:extLst>
                <a:ext uri="{FF2B5EF4-FFF2-40B4-BE49-F238E27FC236}">
                  <a16:creationId xmlns:a16="http://schemas.microsoft.com/office/drawing/2014/main" id="{BD9887A7-6930-4D93-9DFD-01CA3CFB84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4445" y="4352882"/>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34">
              <a:extLst>
                <a:ext uri="{FF2B5EF4-FFF2-40B4-BE49-F238E27FC236}">
                  <a16:creationId xmlns:a16="http://schemas.microsoft.com/office/drawing/2014/main" id="{4052AE48-583B-48C9-A247-060CA2896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6061" y="5349630"/>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35">
              <a:extLst>
                <a:ext uri="{FF2B5EF4-FFF2-40B4-BE49-F238E27FC236}">
                  <a16:creationId xmlns:a16="http://schemas.microsoft.com/office/drawing/2014/main" id="{9FD5A422-7830-4B7A-A2ED-CA92A12C93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4027" y="456110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36">
              <a:extLst>
                <a:ext uri="{FF2B5EF4-FFF2-40B4-BE49-F238E27FC236}">
                  <a16:creationId xmlns:a16="http://schemas.microsoft.com/office/drawing/2014/main" id="{F9916F67-3F6A-4C0C-A067-87AF502B9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6164" y="6012094"/>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37">
              <a:extLst>
                <a:ext uri="{FF2B5EF4-FFF2-40B4-BE49-F238E27FC236}">
                  <a16:creationId xmlns:a16="http://schemas.microsoft.com/office/drawing/2014/main" id="{F0CE1BEA-482A-497E-B5E5-8285D2A281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30" y="3025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38">
              <a:extLst>
                <a:ext uri="{FF2B5EF4-FFF2-40B4-BE49-F238E27FC236}">
                  <a16:creationId xmlns:a16="http://schemas.microsoft.com/office/drawing/2014/main" id="{183BC246-BF63-4530-91A0-7BC015C6FC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5599" y="4865727"/>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39">
              <a:extLst>
                <a:ext uri="{FF2B5EF4-FFF2-40B4-BE49-F238E27FC236}">
                  <a16:creationId xmlns:a16="http://schemas.microsoft.com/office/drawing/2014/main" id="{9377B4B9-6ED2-4872-9CFB-829BA2BEB4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707" y="5106848"/>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0">
              <a:extLst>
                <a:ext uri="{FF2B5EF4-FFF2-40B4-BE49-F238E27FC236}">
                  <a16:creationId xmlns:a16="http://schemas.microsoft.com/office/drawing/2014/main" id="{0247E12E-39D9-4F0A-9185-30B9196F1F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671" y="2563549"/>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1">
              <a:extLst>
                <a:ext uri="{FF2B5EF4-FFF2-40B4-BE49-F238E27FC236}">
                  <a16:creationId xmlns:a16="http://schemas.microsoft.com/office/drawing/2014/main" id="{BFEB6B5F-CFDA-4E9B-9679-E2FE14DCC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6164" y="6244102"/>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2">
              <a:extLst>
                <a:ext uri="{FF2B5EF4-FFF2-40B4-BE49-F238E27FC236}">
                  <a16:creationId xmlns:a16="http://schemas.microsoft.com/office/drawing/2014/main" id="{C7748D9D-4952-4BDA-A2D2-79CCCEBF3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899" y="555121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44">
              <a:extLst>
                <a:ext uri="{FF2B5EF4-FFF2-40B4-BE49-F238E27FC236}">
                  <a16:creationId xmlns:a16="http://schemas.microsoft.com/office/drawing/2014/main" id="{EEB14017-87F5-46EA-991E-69B78C60FD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8122" y="40462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5">
              <a:extLst>
                <a:ext uri="{FF2B5EF4-FFF2-40B4-BE49-F238E27FC236}">
                  <a16:creationId xmlns:a16="http://schemas.microsoft.com/office/drawing/2014/main" id="{0289F161-F1B2-45F1-9E6E-79B9FB2CD8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5971" y="580207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46">
              <a:extLst>
                <a:ext uri="{FF2B5EF4-FFF2-40B4-BE49-F238E27FC236}">
                  <a16:creationId xmlns:a16="http://schemas.microsoft.com/office/drawing/2014/main" id="{22AEAE03-AEFB-44B9-84C4-4108C54D95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5030" y="2796168"/>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7">
              <a:extLst>
                <a:ext uri="{FF2B5EF4-FFF2-40B4-BE49-F238E27FC236}">
                  <a16:creationId xmlns:a16="http://schemas.microsoft.com/office/drawing/2014/main" id="{AC29BBAF-F380-49E2-A981-6892986B8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175" y="3815119"/>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8">
              <a:extLst>
                <a:ext uri="{FF2B5EF4-FFF2-40B4-BE49-F238E27FC236}">
                  <a16:creationId xmlns:a16="http://schemas.microsoft.com/office/drawing/2014/main" id="{AA66B5C6-6339-49B7-B4DD-55A23AE24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8432" y="35816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9">
              <a:extLst>
                <a:ext uri="{FF2B5EF4-FFF2-40B4-BE49-F238E27FC236}">
                  <a16:creationId xmlns:a16="http://schemas.microsoft.com/office/drawing/2014/main" id="{914C6C7D-5E58-4233-8DDA-A30F9CCCDB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046" y="647331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0">
              <a:extLst>
                <a:ext uri="{FF2B5EF4-FFF2-40B4-BE49-F238E27FC236}">
                  <a16:creationId xmlns:a16="http://schemas.microsoft.com/office/drawing/2014/main" id="{F714D64F-6362-4339-A494-157C35F1B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54627"/>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5">
              <a:extLst>
                <a:ext uri="{FF2B5EF4-FFF2-40B4-BE49-F238E27FC236}">
                  <a16:creationId xmlns:a16="http://schemas.microsoft.com/office/drawing/2014/main" id="{291AFE89-581C-4100-9E75-FBFE3B3CAA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8772" y="6512528"/>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7">
              <a:extLst>
                <a:ext uri="{FF2B5EF4-FFF2-40B4-BE49-F238E27FC236}">
                  <a16:creationId xmlns:a16="http://schemas.microsoft.com/office/drawing/2014/main" id="{AD4A100C-BD8A-47B9-98DF-A89593D4B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3743" y="669739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3">
              <a:extLst>
                <a:ext uri="{FF2B5EF4-FFF2-40B4-BE49-F238E27FC236}">
                  <a16:creationId xmlns:a16="http://schemas.microsoft.com/office/drawing/2014/main" id="{67CF13AE-D393-4F1F-A0D4-CB4EF09D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08943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7">
              <a:extLst>
                <a:ext uri="{FF2B5EF4-FFF2-40B4-BE49-F238E27FC236}">
                  <a16:creationId xmlns:a16="http://schemas.microsoft.com/office/drawing/2014/main" id="{1C40F757-52FD-4397-8D3B-BAAE3CAA8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4234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8">
              <a:extLst>
                <a:ext uri="{FF2B5EF4-FFF2-40B4-BE49-F238E27FC236}">
                  <a16:creationId xmlns:a16="http://schemas.microsoft.com/office/drawing/2014/main" id="{AFB44554-A46E-4ABF-985F-9F1373F4F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154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9">
              <a:extLst>
                <a:ext uri="{FF2B5EF4-FFF2-40B4-BE49-F238E27FC236}">
                  <a16:creationId xmlns:a16="http://schemas.microsoft.com/office/drawing/2014/main" id="{9D73DFC7-DA1B-4BB7-BEED-58964E7C4C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5682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39">
              <a:extLst>
                <a:ext uri="{FF2B5EF4-FFF2-40B4-BE49-F238E27FC236}">
                  <a16:creationId xmlns:a16="http://schemas.microsoft.com/office/drawing/2014/main" id="{7A79C604-3A80-4307-8135-1E598DE8D6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2451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44">
              <a:extLst>
                <a:ext uri="{FF2B5EF4-FFF2-40B4-BE49-F238E27FC236}">
                  <a16:creationId xmlns:a16="http://schemas.microsoft.com/office/drawing/2014/main" id="{4BA84D6B-68D3-4CB8-B469-DE762E2A8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52331"/>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45">
              <a:extLst>
                <a:ext uri="{FF2B5EF4-FFF2-40B4-BE49-F238E27FC236}">
                  <a16:creationId xmlns:a16="http://schemas.microsoft.com/office/drawing/2014/main" id="{7E545DE1-7FB2-4352-B269-221E9F9B0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6399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8">
              <a:extLst>
                <a:ext uri="{FF2B5EF4-FFF2-40B4-BE49-F238E27FC236}">
                  <a16:creationId xmlns:a16="http://schemas.microsoft.com/office/drawing/2014/main" id="{0C828C7E-B8E1-49AA-B347-6718A2E594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1375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
              <a:extLst>
                <a:ext uri="{FF2B5EF4-FFF2-40B4-BE49-F238E27FC236}">
                  <a16:creationId xmlns:a16="http://schemas.microsoft.com/office/drawing/2014/main" id="{C9F0AA56-EBC6-4DFF-B579-0C273C4EC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2187" y="29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
              <a:extLst>
                <a:ext uri="{FF2B5EF4-FFF2-40B4-BE49-F238E27FC236}">
                  <a16:creationId xmlns:a16="http://schemas.microsoft.com/office/drawing/2014/main" id="{525179BD-87FA-498D-B2FA-1D9E181B4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07" y="625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06">
              <a:extLst>
                <a:ext uri="{FF2B5EF4-FFF2-40B4-BE49-F238E27FC236}">
                  <a16:creationId xmlns:a16="http://schemas.microsoft.com/office/drawing/2014/main" id="{E2B5DFEF-C92E-4975-982C-D4504C5464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3460" y="2746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06">
              <a:extLst>
                <a:ext uri="{FF2B5EF4-FFF2-40B4-BE49-F238E27FC236}">
                  <a16:creationId xmlns:a16="http://schemas.microsoft.com/office/drawing/2014/main" id="{5D39FC93-96CA-4E79-A082-390E743AB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113" y="673212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49">
              <a:extLst>
                <a:ext uri="{FF2B5EF4-FFF2-40B4-BE49-F238E27FC236}">
                  <a16:creationId xmlns:a16="http://schemas.microsoft.com/office/drawing/2014/main" id="{59433BE7-B138-4615-8446-988E3A0D0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3190" y="6095189"/>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31">
              <a:extLst>
                <a:ext uri="{FF2B5EF4-FFF2-40B4-BE49-F238E27FC236}">
                  <a16:creationId xmlns:a16="http://schemas.microsoft.com/office/drawing/2014/main" id="{186B6C82-5D2C-42C8-9B0F-0D5C5E200C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2292" y="522892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31">
              <a:extLst>
                <a:ext uri="{FF2B5EF4-FFF2-40B4-BE49-F238E27FC236}">
                  <a16:creationId xmlns:a16="http://schemas.microsoft.com/office/drawing/2014/main" id="{E8C3F346-F506-4018-80D8-A55EECC98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6598" y="52721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7879462"/>
      </p:ext>
    </p:extLst>
  </p:cSld>
  <p:clrMapOvr>
    <a:masterClrMapping/>
  </p:clrMapOvr>
</p:sld>
</file>

<file path=ppt/theme/theme1.xml><?xml version="1.0" encoding="utf-8"?>
<a:theme xmlns:a="http://schemas.openxmlformats.org/drawingml/2006/main" name="BohemianVTI">
  <a:themeElements>
    <a:clrScheme name="AnalogousFromLightSeedLeftStep">
      <a:dk1>
        <a:srgbClr val="000000"/>
      </a:dk1>
      <a:lt1>
        <a:srgbClr val="FFFFFF"/>
      </a:lt1>
      <a:dk2>
        <a:srgbClr val="412824"/>
      </a:dk2>
      <a:lt2>
        <a:srgbClr val="E2E6E8"/>
      </a:lt2>
      <a:accent1>
        <a:srgbClr val="D2936B"/>
      </a:accent1>
      <a:accent2>
        <a:srgbClr val="D1676B"/>
      </a:accent2>
      <a:accent3>
        <a:srgbClr val="D983AA"/>
      </a:accent3>
      <a:accent4>
        <a:srgbClr val="D167C3"/>
      </a:accent4>
      <a:accent5>
        <a:srgbClr val="C183D9"/>
      </a:accent5>
      <a:accent6>
        <a:srgbClr val="8767D1"/>
      </a:accent6>
      <a:hlink>
        <a:srgbClr val="5987A3"/>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4264</TotalTime>
  <Words>3378</Words>
  <Application>Microsoft Macintosh PowerPoint</Application>
  <PresentationFormat>Widescreen</PresentationFormat>
  <Paragraphs>260</Paragraphs>
  <Slides>45</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Avenir Next LT Pro</vt:lpstr>
      <vt:lpstr>Calibri</vt:lpstr>
      <vt:lpstr>Modern Love</vt:lpstr>
      <vt:lpstr>BohemianVTI</vt:lpstr>
      <vt:lpstr>Beta Arrestin Receptors Role in Conjunction with Mu Opioid Receptors (MOR)</vt:lpstr>
      <vt:lpstr>Opioid- Oregon</vt:lpstr>
      <vt:lpstr>Questions trying to Answer</vt:lpstr>
      <vt:lpstr>Main Characters</vt:lpstr>
      <vt:lpstr>Supporting Character </vt:lpstr>
      <vt:lpstr>Pain</vt:lpstr>
      <vt:lpstr>Nociceptors </vt:lpstr>
      <vt:lpstr>Pain Matrix </vt:lpstr>
      <vt:lpstr>Primary  Sensory Neurons</vt:lpstr>
      <vt:lpstr>Opioid- addiction mu receptor</vt:lpstr>
      <vt:lpstr>Hypothesis, problem, Why this is important</vt:lpstr>
      <vt:lpstr>Methods of Investigation </vt:lpstr>
      <vt:lpstr>Methods</vt:lpstr>
      <vt:lpstr>Methods</vt:lpstr>
      <vt:lpstr>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Discussion and Questions </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Arrestin Receptors Role in Conjunction with Mu Opioid Receptors (MOR)</dc:title>
  <dc:creator>Bauer, Madeline Ann</dc:creator>
  <cp:lastModifiedBy>Bauer, Madeline Ann</cp:lastModifiedBy>
  <cp:revision>39</cp:revision>
  <dcterms:created xsi:type="dcterms:W3CDTF">2020-11-17T18:14:36Z</dcterms:created>
  <dcterms:modified xsi:type="dcterms:W3CDTF">2020-11-20T17:21:49Z</dcterms:modified>
</cp:coreProperties>
</file>